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26"/>
  </p:notesMasterIdLst>
  <p:sldIdLst>
    <p:sldId id="323" r:id="rId2"/>
    <p:sldId id="324" r:id="rId3"/>
    <p:sldId id="277" r:id="rId4"/>
    <p:sldId id="306" r:id="rId5"/>
    <p:sldId id="302" r:id="rId6"/>
    <p:sldId id="309" r:id="rId7"/>
    <p:sldId id="310" r:id="rId8"/>
    <p:sldId id="319" r:id="rId9"/>
    <p:sldId id="316" r:id="rId10"/>
    <p:sldId id="311" r:id="rId11"/>
    <p:sldId id="312" r:id="rId12"/>
    <p:sldId id="314" r:id="rId13"/>
    <p:sldId id="320" r:id="rId14"/>
    <p:sldId id="321" r:id="rId15"/>
    <p:sldId id="322" r:id="rId16"/>
    <p:sldId id="278" r:id="rId17"/>
    <p:sldId id="327" r:id="rId18"/>
    <p:sldId id="329" r:id="rId19"/>
    <p:sldId id="328" r:id="rId20"/>
    <p:sldId id="303" r:id="rId21"/>
    <p:sldId id="304" r:id="rId22"/>
    <p:sldId id="325" r:id="rId23"/>
    <p:sldId id="326" r:id="rId24"/>
    <p:sldId id="305" r:id="rId25"/>
  </p:sldIdLst>
  <p:sldSz cx="12192000" cy="6858000"/>
  <p:notesSz cx="6864350" cy="99980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996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96625" rIns="96625" bIns="966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9022" y="750517"/>
            <a:ext cx="6006306" cy="374927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96625" rIns="96625" bIns="966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8" name="Google Shape;9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9022" y="750517"/>
            <a:ext cx="6006306" cy="374927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="" xmlns:p14="http://schemas.microsoft.com/office/powerpoint/2010/main" val="4002559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asmusplus.it/scuola/partenariati/partenariati-di-cooperazione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dani.urbani@yahoo.it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subTitle" idx="1"/>
          </p:nvPr>
        </p:nvSpPr>
        <p:spPr>
          <a:xfrm>
            <a:off x="2264875" y="4915525"/>
            <a:ext cx="7397700" cy="6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1900">
              <a:solidFill>
                <a:srgbClr val="1F3864"/>
              </a:solidFill>
            </a:endParaRPr>
          </a:p>
          <a:p>
            <a:pPr marL="457200" lvl="0" indent="-406400" algn="ctr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it-IT" sz="1900" b="1">
                <a:solidFill>
                  <a:srgbClr val="5B24E6"/>
                </a:solidFill>
              </a:rPr>
              <a:t>Guida al programma e alle candidature per le azioni chiave KA1 e KA2</a:t>
            </a:r>
            <a:r>
              <a:rPr lang="it-IT" sz="1900" b="1">
                <a:solidFill>
                  <a:srgbClr val="1F3864"/>
                </a:solidFill>
              </a:rPr>
              <a:t> </a:t>
            </a:r>
            <a:endParaRPr sz="1900" i="1">
              <a:solidFill>
                <a:srgbClr val="1F3864"/>
              </a:solidFill>
            </a:endParaRPr>
          </a:p>
        </p:txBody>
      </p:sp>
      <p:pic>
        <p:nvPicPr>
          <p:cNvPr id="85" name="Google Shape;8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11191" y="5718274"/>
            <a:ext cx="17526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8913" y="1442975"/>
            <a:ext cx="7069624" cy="366595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/>
          <p:nvPr/>
        </p:nvSpPr>
        <p:spPr>
          <a:xfrm>
            <a:off x="404275" y="484556"/>
            <a:ext cx="11239614" cy="608347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b="0" i="0">
                <a:ln w="19050" cap="flat" cmpd="sng">
                  <a:solidFill>
                    <a:srgbClr val="5B24E6"/>
                  </a:solidFill>
                  <a:prstDash val="solid"/>
                  <a:round/>
                  <a:headEnd type="none" w="sm" len="sm"/>
                  <a:tailEnd type="none" w="sm" len="sm"/>
                </a:ln>
                <a:solidFill>
                  <a:schemeClr val="accent5"/>
                </a:solidFill>
                <a:latin typeface="Arial"/>
              </a:rPr>
              <a:t>Mini Corso 2. edizione 2024/25</a:t>
            </a:r>
          </a:p>
        </p:txBody>
      </p:sp>
      <p:sp>
        <p:nvSpPr>
          <p:cNvPr id="88" name="Google Shape;88;p1"/>
          <p:cNvSpPr txBox="1"/>
          <p:nvPr/>
        </p:nvSpPr>
        <p:spPr>
          <a:xfrm>
            <a:off x="3598325" y="984250"/>
            <a:ext cx="6096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 txBox="1"/>
          <p:nvPr/>
        </p:nvSpPr>
        <p:spPr>
          <a:xfrm>
            <a:off x="3552825" y="3905250"/>
            <a:ext cx="54864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7" y="630620"/>
            <a:ext cx="8007427" cy="607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l"/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Partenariati su piccola scala KA210</a:t>
            </a:r>
            <a:endParaRPr sz="4000"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686910"/>
            <a:ext cx="12192000" cy="4099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Priorità specifiche nel campo dell’istruzione scolastica</a:t>
            </a:r>
          </a:p>
          <a:p>
            <a:endParaRPr lang="it-IT" sz="3200" b="1" cap="all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contrastare  lo svantaggio nell’apprendimento, l’abbandono scolastico e il basso livello nelle competenze di base,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sostenere gli insegnanti, i dirigenti scolastici e le altre professioni dell’insegnamento,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sviluppare le competenze chiave,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promuovere un metodo globale di insegnamento e apprendimento delle lingue,</a:t>
            </a:r>
          </a:p>
          <a:p>
            <a:pPr algn="l">
              <a:buFont typeface="Arial" pitchFamily="34" charset="0"/>
              <a:buChar char="•"/>
            </a:pPr>
            <a:endParaRPr lang="it-IT" sz="2800" dirty="0" smtClean="0"/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7" y="551792"/>
            <a:ext cx="7881303" cy="6861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Partenariati su piccola scala KA210</a:t>
            </a:r>
            <a:endParaRPr sz="4000"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418897"/>
            <a:ext cx="12192000" cy="436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it-IT" sz="4000" dirty="0" smtClean="0"/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promuovere l’interesse e l’eccellenza nelle discipline STEM e l’approccio STEAM e incentivare l’interesse delle ragazze per le discipline STEM,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sviluppare sistemi di educazione e cura della prima infanzia di qualità,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riconoscere i risultati dell’apprendimento dei partecipanti alla mobilità transfrontaliera a fini di apprendimento,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sostenere gli innovatori nelle scuole,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sostenere la risposta dei sistemi europei di istruzione e formazione alla guerra in Ucraina.</a:t>
            </a:r>
          </a:p>
          <a:p>
            <a:pPr algn="l">
              <a:buFont typeface="Arial" pitchFamily="34" charset="0"/>
              <a:buChar char="•"/>
            </a:pPr>
            <a:endParaRPr lang="it-IT" dirty="0" smtClean="0"/>
          </a:p>
          <a:p>
            <a:pPr algn="l">
              <a:buFont typeface="Arial" pitchFamily="34" charset="0"/>
              <a:buChar char="•"/>
            </a:pPr>
            <a:endParaRPr lang="it-IT" sz="2800" dirty="0" smtClean="0"/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600" b="1" i="1" dirty="0" smtClean="0">
                <a:solidFill>
                  <a:schemeClr val="accent1">
                    <a:lumMod val="50000"/>
                  </a:schemeClr>
                </a:solidFill>
              </a:rPr>
              <a:t>Partenariati su piccola scala KA210</a:t>
            </a:r>
            <a:endParaRPr sz="3600"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261242"/>
            <a:ext cx="12192000" cy="436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32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Priorità specifiche nel campo dell’istruzione e formazione professionale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adattare   l’istruzione e formazione professionale alle esigenze del mercato del lavoro,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aumentare  la flessibilità delle opportunità nell’istruzione e formazione professionale,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contribuire all’innovazione nell’istruzione e formazione professionale,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aumentare l’attrattiva dell’IFP,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migliorare  la garanzia della qualità nell’istruzione e formazione professionale,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creare e attuare strategie di internazionalizzazione per gli erogatori di IFP,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sostenere la risposta dei sistemi europei di istruzione e formazione alla guerra in Ucraina.</a:t>
            </a:r>
          </a:p>
          <a:p>
            <a:pPr algn="l">
              <a:buFont typeface="Arial" pitchFamily="34" charset="0"/>
              <a:buChar char="•"/>
            </a:pPr>
            <a:endParaRPr lang="it-IT" dirty="0" smtClean="0"/>
          </a:p>
          <a:p>
            <a:pPr algn="l"/>
            <a:r>
              <a:rPr lang="it-IT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endParaRPr lang="it-IT" dirty="0" smtClean="0"/>
          </a:p>
          <a:p>
            <a:pPr algn="l">
              <a:buFont typeface="Arial" pitchFamily="34" charset="0"/>
              <a:buChar char="•"/>
            </a:pPr>
            <a:endParaRPr lang="it-IT" sz="2800" dirty="0" smtClean="0"/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418897"/>
            <a:ext cx="12192000" cy="436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Fasi del progetto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pianificazione: definire le necessità, gli obiettivi, i risultati auspicati , le attività previste , i tempi</a:t>
            </a:r>
            <a:r>
              <a:rPr lang="it-IT" dirty="0" smtClean="0"/>
              <a:t>..,</a:t>
            </a:r>
            <a:endParaRPr lang="it-IT" dirty="0" smtClean="0"/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preparazione: pianificazione delle attività, organizzazione pratica, conferma dei gruppi destinatari delle attività previste, definizione degli accordi con i partner di progetto,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attuazione delle attività,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err="1" smtClean="0"/>
              <a:t>follow</a:t>
            </a:r>
            <a:r>
              <a:rPr lang="it-IT" dirty="0" smtClean="0"/>
              <a:t> up: valutazione delle attività e del loro impatto , condivisione e utilizzo dei risultati del progetto.</a:t>
            </a:r>
          </a:p>
          <a:p>
            <a:pPr algn="l"/>
            <a:r>
              <a:rPr lang="it-IT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endParaRPr lang="it-IT" dirty="0" smtClean="0"/>
          </a:p>
          <a:p>
            <a:pPr algn="l">
              <a:buFont typeface="Arial" pitchFamily="34" charset="0"/>
              <a:buChar char="•"/>
            </a:pPr>
            <a:endParaRPr lang="it-IT" sz="2800" dirty="0" smtClean="0"/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tabLst/>
              <a:defRPr/>
            </a:pPr>
            <a:r>
              <a:rPr kumimoji="0" lang="it-IT" sz="4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Partenariati su piccola scala KA210</a:t>
            </a:r>
            <a:endParaRPr kumimoji="0" lang="it-IT" sz="4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418897"/>
            <a:ext cx="12192000" cy="436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Bef>
                <a:spcPts val="600"/>
              </a:spcBef>
            </a:pPr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Criteri di aggiudicazione</a:t>
            </a:r>
            <a:endParaRPr lang="it-IT" sz="3600" b="1" dirty="0" smtClean="0">
              <a:solidFill>
                <a:srgbClr val="1155CC"/>
              </a:solidFill>
            </a:endParaRPr>
          </a:p>
          <a:p>
            <a:pPr lvl="0" indent="0" algn="l">
              <a:lnSpc>
                <a:spcPct val="110000"/>
              </a:lnSpc>
              <a:spcBef>
                <a:spcPts val="600"/>
              </a:spcBef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Le candidature presentate saranno valutate mediante l'assegnazione di un punteggio su un totale di 100.</a:t>
            </a:r>
            <a:endParaRPr lang="it-IT" sz="40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0" indent="0" algn="l">
              <a:lnSpc>
                <a:spcPct val="110000"/>
              </a:lnSpc>
              <a:spcBef>
                <a:spcPts val="600"/>
              </a:spcBef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Punteggi minimi: </a:t>
            </a:r>
          </a:p>
          <a:p>
            <a:pPr lvl="0" indent="0" algn="l">
              <a:lnSpc>
                <a:spcPct val="110000"/>
              </a:lnSpc>
              <a:spcBef>
                <a:spcPts val="600"/>
              </a:spcBef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-almeno </a:t>
            </a: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70 punti su 100</a:t>
            </a:r>
          </a:p>
          <a:p>
            <a:pPr lvl="0" indent="0" algn="l">
              <a:lnSpc>
                <a:spcPct val="110000"/>
              </a:lnSpc>
              <a:spcBef>
                <a:spcPts val="600"/>
              </a:spcBef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-almeno </a:t>
            </a: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la metà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del punteggio massimo</a:t>
            </a:r>
            <a:r>
              <a:rPr lang="it-IT" sz="40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in ciascuna delle categorie dei criteri di aggiudicazione</a:t>
            </a:r>
          </a:p>
          <a:p>
            <a:endParaRPr lang="it-IT" sz="4000" dirty="0" smtClean="0"/>
          </a:p>
          <a:p>
            <a:pPr algn="l"/>
            <a:endParaRPr lang="it-IT" dirty="0" smtClean="0"/>
          </a:p>
          <a:p>
            <a:pPr algn="l"/>
            <a:r>
              <a:rPr lang="it-IT" dirty="0" smtClean="0"/>
              <a:t>.</a:t>
            </a:r>
          </a:p>
          <a:p>
            <a:pPr algn="l"/>
            <a:r>
              <a:rPr lang="it-IT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endParaRPr lang="it-IT" dirty="0" smtClean="0"/>
          </a:p>
          <a:p>
            <a:pPr algn="l">
              <a:buFont typeface="Arial" pitchFamily="34" charset="0"/>
              <a:buChar char="•"/>
            </a:pPr>
            <a:endParaRPr lang="it-IT" sz="2800" dirty="0" smtClean="0"/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tabLst/>
              <a:defRPr/>
            </a:pPr>
            <a:r>
              <a:rPr kumimoji="0" lang="it-IT" sz="4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Partenariati su piccola scala KA210</a:t>
            </a:r>
            <a:endParaRPr kumimoji="0" lang="it-IT" sz="4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418897"/>
            <a:ext cx="12192000" cy="436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Criteri di aggiudicazione</a:t>
            </a:r>
          </a:p>
          <a:p>
            <a:pPr marL="914400" lvl="0" indent="-402166" algn="l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2733"/>
              <a:buAutoNum type="alphaLcPeriod"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Pertinenza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 punteggio massimo 30 punti)</a:t>
            </a:r>
          </a:p>
          <a:p>
            <a:pPr marL="914400" lvl="0" indent="-402166" algn="l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2733"/>
              <a:buAutoNum type="alphaLcPeriod"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Qualità dell’elaborazione e dell’attuazione del progetto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(punteggio massimo 30 punti)</a:t>
            </a:r>
          </a:p>
          <a:p>
            <a:pPr marL="914400" lvl="0" indent="-402166" algn="l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2733"/>
              <a:buAutoNum type="alphaLcPeriod"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Qualità del partenariato e degli accordi di cooperazione 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(punteggio massimo 20 punti)</a:t>
            </a:r>
          </a:p>
          <a:p>
            <a:pPr marL="914400" lvl="0" indent="-402166" algn="l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2733"/>
              <a:buAutoNum type="alphaLcPeriod"/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Impatto 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(punteggio massimo 20 punti)</a:t>
            </a:r>
          </a:p>
          <a:p>
            <a:endParaRPr lang="it-IT" sz="4000" b="1" dirty="0" smtClean="0">
              <a:solidFill>
                <a:srgbClr val="1155CC"/>
              </a:solidFill>
            </a:endParaRPr>
          </a:p>
          <a:p>
            <a:pPr marL="914400" lvl="0" indent="-402166" algn="l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2733"/>
              <a:buAutoNum type="alphaLcPeriod"/>
            </a:pPr>
            <a:endParaRPr lang="it-IT" sz="2800" b="1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endParaRPr lang="it-IT" sz="4000" dirty="0" smtClean="0"/>
          </a:p>
          <a:p>
            <a:pPr algn="l"/>
            <a:endParaRPr lang="it-IT" dirty="0" smtClean="0"/>
          </a:p>
          <a:p>
            <a:pPr algn="l"/>
            <a:r>
              <a:rPr lang="it-IT" dirty="0" smtClean="0"/>
              <a:t>.</a:t>
            </a:r>
          </a:p>
          <a:p>
            <a:pPr algn="l"/>
            <a:r>
              <a:rPr lang="it-IT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endParaRPr lang="it-IT" dirty="0" smtClean="0"/>
          </a:p>
          <a:p>
            <a:pPr algn="l">
              <a:buFont typeface="Arial" pitchFamily="34" charset="0"/>
              <a:buChar char="•"/>
            </a:pPr>
            <a:endParaRPr lang="it-IT" sz="2800" dirty="0" smtClean="0"/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tabLst/>
              <a:defRPr/>
            </a:pPr>
            <a:r>
              <a:rPr kumimoji="0" lang="it-IT" sz="4000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Partenariati su piccola scala KA210</a:t>
            </a:r>
            <a:endParaRPr kumimoji="0" lang="it-IT" sz="4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06857"/>
            <a:ext cx="12192000" cy="3453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36575" indent="-363538" fontAlgn="base"/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Partenariati di cooperazione KA220</a:t>
            </a:r>
          </a:p>
          <a:p>
            <a:pPr marL="536575" indent="-363538" algn="l" fontAlgn="base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Progetti di ampia scala</a:t>
            </a:r>
          </a:p>
          <a:p>
            <a:pPr marL="536575" indent="-363538" algn="l" fontAlgn="base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Sostengono lo sviluppo, il trasferimento e l’attuazione di pratiche innovative, l’apprendimento tra pari e lo scambio di esperienze a livello europeo</a:t>
            </a:r>
          </a:p>
          <a:p>
            <a:pPr marL="536575" indent="-363538" algn="l" fontAlgn="base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Devono produrre risultati riutilizzabili e trasferibili, da diffondere a livello locale, regionale, nazionale e transnazionale e, se possibile, promuovere la dimensione interdisciplinare e di cooperazione tra settori diversi</a:t>
            </a:r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19;p31"/>
          <p:cNvSpPr txBox="1">
            <a:spLocks/>
          </p:cNvSpPr>
          <p:nvPr/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endParaRPr lang="it-IT" sz="3600" b="1" i="1" dirty="0" smtClean="0">
              <a:solidFill>
                <a:schemeClr val="accent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lang="it-IT" sz="33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6000"/>
            </a:pP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Azione chiave 2 KA2</a:t>
            </a:r>
            <a:endParaRPr kumimoji="0" lang="it-IT" sz="4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06857"/>
            <a:ext cx="12192000" cy="3453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36575" indent="-363538" algn="l" fontAlgn="base"/>
            <a:r>
              <a:rPr lang="it-IT" sz="43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                        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Chi può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partecipare</a:t>
            </a:r>
            <a:r>
              <a:rPr lang="it-IT" sz="44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:</a:t>
            </a:r>
            <a:endParaRPr lang="it-IT" sz="4300" b="1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qualsiasi organizzazione di un paese dell’ UE o dei Paesi terzi ammessi</a:t>
            </a:r>
            <a:r>
              <a:rPr lang="it-IT" dirty="0" smtClean="0"/>
              <a:t>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qualsiasi </a:t>
            </a:r>
            <a:r>
              <a:rPr lang="it-IT" dirty="0" smtClean="0"/>
              <a:t>organizzazione pubblica o </a:t>
            </a:r>
            <a:r>
              <a:rPr lang="it-IT" dirty="0" smtClean="0"/>
              <a:t>privata</a:t>
            </a:r>
            <a:r>
              <a:rPr lang="it-IT" dirty="0" smtClean="0"/>
              <a:t>,</a:t>
            </a:r>
            <a:endParaRPr lang="it-IT" dirty="0" smtClean="0"/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partner  associati del settore pubblico o </a:t>
            </a:r>
            <a:r>
              <a:rPr lang="it-IT" dirty="0" smtClean="0"/>
              <a:t>privato.</a:t>
            </a:r>
            <a:endParaRPr lang="it-IT" dirty="0" smtClean="0"/>
          </a:p>
          <a:p>
            <a:pPr algn="l">
              <a:buFont typeface="Arial" pitchFamily="34" charset="0"/>
              <a:buChar char="•"/>
            </a:pPr>
            <a:endParaRPr lang="it-IT" dirty="0" smtClean="0"/>
          </a:p>
          <a:p>
            <a:pPr algn="l"/>
            <a:r>
              <a:rPr lang="it-IT" dirty="0" smtClean="0"/>
              <a:t>      N.B. Almeno </a:t>
            </a:r>
            <a:r>
              <a:rPr lang="it-IT" b="1" dirty="0" smtClean="0"/>
              <a:t>tre</a:t>
            </a:r>
            <a:r>
              <a:rPr lang="it-IT" dirty="0" smtClean="0"/>
              <a:t> </a:t>
            </a:r>
            <a:r>
              <a:rPr lang="it-IT" dirty="0" smtClean="0"/>
              <a:t>organizzazioni di </a:t>
            </a:r>
            <a:r>
              <a:rPr lang="it-IT" b="1" dirty="0" smtClean="0"/>
              <a:t>tre</a:t>
            </a:r>
            <a:r>
              <a:rPr lang="it-IT" dirty="0" smtClean="0"/>
              <a:t> </a:t>
            </a:r>
            <a:r>
              <a:rPr lang="it-IT" dirty="0" smtClean="0"/>
              <a:t>diversi Paesi.</a:t>
            </a:r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19;p31"/>
          <p:cNvSpPr txBox="1">
            <a:spLocks/>
          </p:cNvSpPr>
          <p:nvPr/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endParaRPr lang="it-IT" sz="3600" b="1" i="1" dirty="0" smtClean="0">
              <a:solidFill>
                <a:schemeClr val="accent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it-IT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Partenariati di Cooperazione KA220</a:t>
            </a:r>
            <a:endParaRPr kumimoji="0" lang="it-IT" sz="4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6000"/>
            </a:pPr>
            <a:endParaRPr kumimoji="0" lang="it-IT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84;p13"/>
          <p:cNvSpPr txBox="1">
            <a:spLocks/>
          </p:cNvSpPr>
          <p:nvPr/>
        </p:nvSpPr>
        <p:spPr>
          <a:xfrm>
            <a:off x="532227" y="7672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6000"/>
            </a:pPr>
            <a:endParaRPr kumimoji="0" lang="it-IT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06857"/>
            <a:ext cx="12192000" cy="3453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36575" indent="-363538" algn="l" fontAlgn="base"/>
            <a:r>
              <a:rPr lang="it-IT" sz="43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                         </a:t>
            </a:r>
            <a:r>
              <a:rPr lang="it-IT" sz="36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CARATTERISTICHE</a:t>
            </a:r>
            <a:r>
              <a:rPr lang="it-IT" sz="36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:</a:t>
            </a:r>
          </a:p>
          <a:p>
            <a:pPr marL="752475" indent="-752475" algn="l">
              <a:buFont typeface="Arial" pitchFamily="34" charset="0"/>
              <a:buChar char="•"/>
            </a:pPr>
            <a:r>
              <a:rPr lang="it-IT" sz="3000" dirty="0" smtClean="0"/>
              <a:t>durata</a:t>
            </a:r>
            <a:r>
              <a:rPr lang="it-IT" sz="3000" b="1" dirty="0" smtClean="0"/>
              <a:t>: </a:t>
            </a:r>
            <a:r>
              <a:rPr lang="it-IT" sz="3000" b="1" dirty="0" smtClean="0"/>
              <a:t>12</a:t>
            </a:r>
            <a:r>
              <a:rPr lang="it-IT" sz="3000" dirty="0" smtClean="0"/>
              <a:t>-36 </a:t>
            </a:r>
            <a:r>
              <a:rPr lang="it-IT" sz="3000" dirty="0" smtClean="0"/>
              <a:t>mesi</a:t>
            </a:r>
          </a:p>
          <a:p>
            <a:pPr algn="l">
              <a:buFont typeface="Arial" pitchFamily="34" charset="0"/>
              <a:buChar char="•"/>
            </a:pPr>
            <a:r>
              <a:rPr lang="it-IT" sz="3000" dirty="0" smtClean="0"/>
              <a:t>   </a:t>
            </a:r>
            <a:r>
              <a:rPr lang="it-IT" sz="3000" dirty="0" smtClean="0"/>
              <a:t>sede </a:t>
            </a:r>
            <a:r>
              <a:rPr lang="it-IT" sz="3000" dirty="0" smtClean="0"/>
              <a:t>delle attività: </a:t>
            </a:r>
            <a:r>
              <a:rPr lang="it-IT" sz="3000" dirty="0" smtClean="0"/>
              <a:t>sede </a:t>
            </a:r>
            <a:r>
              <a:rPr lang="it-IT" sz="3000" dirty="0" smtClean="0"/>
              <a:t>dei </a:t>
            </a:r>
            <a:r>
              <a:rPr lang="it-IT" sz="3000" dirty="0" smtClean="0"/>
              <a:t>partner o dei partner associati, sedi </a:t>
            </a:r>
            <a:r>
              <a:rPr lang="it-IT" sz="3000" dirty="0" smtClean="0"/>
              <a:t>delle </a:t>
            </a:r>
            <a:r>
              <a:rPr lang="it-IT" sz="3000" dirty="0" smtClean="0"/>
              <a:t>  Istituzioni europee</a:t>
            </a:r>
            <a:endParaRPr lang="it-IT" sz="3000" dirty="0" smtClean="0"/>
          </a:p>
          <a:p>
            <a:pPr algn="l">
              <a:buFont typeface="Arial" pitchFamily="34" charset="0"/>
              <a:buChar char="•"/>
            </a:pPr>
            <a:r>
              <a:rPr lang="it-IT" sz="3000" dirty="0" smtClean="0"/>
              <a:t>   </a:t>
            </a:r>
            <a:r>
              <a:rPr lang="it-IT" sz="3000" dirty="0" smtClean="0"/>
              <a:t> budget</a:t>
            </a:r>
            <a:r>
              <a:rPr lang="it-IT" sz="3000" dirty="0" smtClean="0"/>
              <a:t>: </a:t>
            </a:r>
            <a:r>
              <a:rPr lang="it-IT" sz="3000" dirty="0" smtClean="0"/>
              <a:t>120.000</a:t>
            </a:r>
            <a:r>
              <a:rPr lang="it-IT" sz="3000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€</a:t>
            </a:r>
            <a:r>
              <a:rPr lang="it-IT" sz="3000" dirty="0" smtClean="0"/>
              <a:t>  250.000</a:t>
            </a:r>
            <a:r>
              <a:rPr lang="it-IT" sz="3000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€</a:t>
            </a:r>
            <a:r>
              <a:rPr lang="it-IT" sz="3000" dirty="0" smtClean="0"/>
              <a:t> 400.000</a:t>
            </a:r>
            <a:r>
              <a:rPr lang="it-IT" sz="3000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€</a:t>
            </a:r>
            <a:endParaRPr lang="it-IT" sz="3000" dirty="0" smtClean="0"/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19;p31"/>
          <p:cNvSpPr txBox="1">
            <a:spLocks/>
          </p:cNvSpPr>
          <p:nvPr/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endParaRPr lang="it-IT" sz="3600" b="1" i="1" dirty="0" smtClean="0">
              <a:solidFill>
                <a:schemeClr val="accent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it-IT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Partenariati di Cooperazione KA220</a:t>
            </a:r>
            <a:endParaRPr kumimoji="0" lang="it-IT" sz="40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6000"/>
            </a:pPr>
            <a:endParaRPr kumimoji="0" lang="it-IT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06857"/>
            <a:ext cx="12192000" cy="3453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536575" indent="-363538" fontAlgn="base"/>
            <a:r>
              <a:rPr lang="it-IT" sz="39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obiettivi DELL’AZIONE:</a:t>
            </a:r>
            <a:endParaRPr lang="it-IT" sz="3900" b="1" cap="all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6575" indent="-363538" algn="l" fontAlgn="base">
              <a:buFont typeface="Arial" pitchFamily="34" charset="0"/>
              <a:buChar char="•"/>
            </a:pPr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a</a:t>
            </a:r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umentare la qualità del lavoro,delle attività e delle pratiche delle organizzazioni e delle istituzioni coinvolte,</a:t>
            </a:r>
            <a:endParaRPr lang="it-IT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6575" indent="-363538" algn="l" fontAlgn="base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s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viluppare la capacità delle organizzazioni di lavorare a livello transnazionale e intersettoriale,</a:t>
            </a:r>
            <a:endParaRPr lang="it-IT" sz="2600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6575" indent="-363538" algn="l" fontAlgn="base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r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ispondere alle necessità e alle priorità comuni nel campo dell’istruzione, della formazione, della gioventù e dello sport,</a:t>
            </a:r>
          </a:p>
          <a:p>
            <a:pPr marL="536575" indent="-363538" algn="l" fontAlgn="base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r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endere possibile la trasformazione e il cambiamento (a livello individuale, </a:t>
            </a:r>
            <a:r>
              <a:rPr lang="it-IT" sz="2600" dirty="0" err="1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organizzativo…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) </a:t>
            </a:r>
            <a:endParaRPr lang="it-IT" sz="2600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19;p31"/>
          <p:cNvSpPr txBox="1">
            <a:spLocks/>
          </p:cNvSpPr>
          <p:nvPr/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endParaRPr lang="it-IT" sz="3600" b="1" i="1" dirty="0" smtClean="0">
              <a:solidFill>
                <a:schemeClr val="accent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lang="it-IT" sz="33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10000"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6000"/>
            </a:pP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artenariati di Cooperazione </a:t>
            </a:r>
            <a:r>
              <a:rPr lang="it-IT" sz="3600" b="1" i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KA220</a:t>
            </a:r>
            <a:endParaRPr kumimoji="0" lang="it-IT" sz="36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it-IT" sz="3200" b="1" i="1"/>
              <a:t>Erasmus+ Step by step</a:t>
            </a:r>
            <a:endParaRPr/>
          </a:p>
        </p:txBody>
      </p:sp>
      <p:sp>
        <p:nvSpPr>
          <p:cNvPr id="101" name="Google Shape;101;p2"/>
          <p:cNvSpPr txBox="1">
            <a:spLocks noGrp="1"/>
          </p:cNvSpPr>
          <p:nvPr>
            <p:ph type="subTitle" idx="1"/>
          </p:nvPr>
        </p:nvSpPr>
        <p:spPr>
          <a:xfrm>
            <a:off x="0" y="2297894"/>
            <a:ext cx="12192000" cy="2304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it-IT" sz="4800" b="1" i="1" dirty="0" err="1">
                <a:solidFill>
                  <a:srgbClr val="1F3864"/>
                </a:solidFill>
              </a:rPr>
              <a:t>ERASMUS+</a:t>
            </a:r>
            <a:r>
              <a:rPr lang="it-IT" sz="4800" b="1" i="1" dirty="0">
                <a:solidFill>
                  <a:srgbClr val="1F3864"/>
                </a:solidFill>
              </a:rPr>
              <a:t> : PERCHÉ? </a:t>
            </a:r>
            <a:endParaRPr/>
          </a:p>
          <a:p>
            <a:pPr marL="45720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3600">
              <a:solidFill>
                <a:srgbClr val="1F3864"/>
              </a:solidFill>
            </a:endParaRPr>
          </a:p>
          <a:p>
            <a:pPr marL="45720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it-IT" sz="2800" dirty="0">
                <a:solidFill>
                  <a:srgbClr val="1F3864"/>
                </a:solidFill>
              </a:rPr>
              <a:t>Introduzione alle azioni KA1 e KA2 e </a:t>
            </a:r>
            <a:r>
              <a:rPr lang="it-IT" sz="2800" dirty="0" err="1">
                <a:solidFill>
                  <a:srgbClr val="1F3864"/>
                </a:solidFill>
              </a:rPr>
              <a:t>overview</a:t>
            </a:r>
            <a:r>
              <a:rPr lang="it-IT" sz="2800" dirty="0">
                <a:solidFill>
                  <a:srgbClr val="1F3864"/>
                </a:solidFill>
              </a:rPr>
              <a:t> dei formulari</a:t>
            </a:r>
            <a:endParaRPr/>
          </a:p>
          <a:p>
            <a:pPr marL="457200" lvl="0" indent="-4064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it-IT" dirty="0">
                <a:solidFill>
                  <a:srgbClr val="1F3864"/>
                </a:solidFill>
              </a:rPr>
              <a:t> </a:t>
            </a:r>
            <a:endParaRPr>
              <a:solidFill>
                <a:srgbClr val="1F3864"/>
              </a:solidFill>
            </a:endParaRPr>
          </a:p>
        </p:txBody>
      </p:sp>
      <p:pic>
        <p:nvPicPr>
          <p:cNvPr id="102" name="Google Shape;102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11191" y="5718274"/>
            <a:ext cx="1752600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1100" y="1301450"/>
            <a:ext cx="1694925" cy="220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66325" y="1237950"/>
            <a:ext cx="1694925" cy="220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06857"/>
            <a:ext cx="12192000" cy="3453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1325" indent="-268288" algn="l"/>
            <a:r>
              <a:rPr lang="it-IT" sz="2600" b="1" dirty="0" smtClean="0">
                <a:solidFill>
                  <a:srgbClr val="1155CC"/>
                </a:solidFill>
              </a:rPr>
              <a:t>KA210 - SCH obblighi</a:t>
            </a:r>
          </a:p>
          <a:p>
            <a:pPr marL="441325" indent="-268288" algn="l"/>
            <a:r>
              <a:rPr lang="it-IT" sz="2600" b="1" dirty="0" smtClean="0">
                <a:solidFill>
                  <a:srgbClr val="1155CC"/>
                </a:solidFill>
              </a:rPr>
              <a:t>KA210 - VET obblighi</a:t>
            </a:r>
          </a:p>
          <a:p>
            <a:pPr marL="441325" indent="-268288" algn="l"/>
            <a:endParaRPr lang="it-IT" sz="2600" b="1" dirty="0" smtClean="0">
              <a:solidFill>
                <a:srgbClr val="1155CC"/>
              </a:solidFill>
            </a:endParaRPr>
          </a:p>
          <a:p>
            <a:pPr indent="-284163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devono rispondere ad almeno una 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  <a:hlinkClick r:id="rId3"/>
              </a:rPr>
              <a:t>priorità orizzontale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e/o</a:t>
            </a:r>
          </a:p>
          <a:p>
            <a:pPr indent="-284163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almeno una priorità del settore Istruzione scolastica/ formazione professionale</a:t>
            </a:r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19;p31"/>
          <p:cNvSpPr txBox="1">
            <a:spLocks/>
          </p:cNvSpPr>
          <p:nvPr/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endParaRPr lang="it-IT" sz="3300" b="1" dirty="0" smtClean="0">
              <a:solidFill>
                <a:srgbClr val="1155CC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lang="it-IT" sz="33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6000"/>
            </a:pPr>
            <a:r>
              <a:rPr lang="it-IT" sz="4000" b="1" i="1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Partenariati </a:t>
            </a:r>
            <a:r>
              <a:rPr lang="it-IT" sz="4000" b="1" i="1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di cooperazione KA220</a:t>
            </a:r>
            <a:endParaRPr kumimoji="0" lang="it-IT" sz="40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" y="1261241"/>
            <a:ext cx="12192000" cy="5186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1950" indent="-188913" algn="l"/>
            <a:endParaRPr lang="it-IT" b="1" cap="all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algn="l"/>
            <a:r>
              <a:rPr lang="it-IT" sz="40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                                 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Fasi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del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progetto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pianificazione: definire le necessità, gli obiettivi, i risultati auspicati , le attività </a:t>
            </a:r>
            <a:r>
              <a:rPr lang="it-IT" dirty="0" smtClean="0"/>
              <a:t>previste,i </a:t>
            </a:r>
            <a:r>
              <a:rPr lang="it-IT" dirty="0" smtClean="0"/>
              <a:t>tempi..,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preparazione: pianificazione delle </a:t>
            </a:r>
            <a:r>
              <a:rPr lang="it-IT" dirty="0" smtClean="0"/>
              <a:t>attività,sviluppo del programma di lavoro, </a:t>
            </a:r>
            <a:r>
              <a:rPr lang="it-IT" dirty="0" smtClean="0"/>
              <a:t>organizzazione pratica, conferma dei gruppi destinatari delle attività previste, definizione degli accordi con i partner di progetto,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attuazione delle attività,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err="1" smtClean="0"/>
              <a:t>follow</a:t>
            </a:r>
            <a:r>
              <a:rPr lang="it-IT" dirty="0" smtClean="0"/>
              <a:t> up: valutazione delle attività e del loro </a:t>
            </a:r>
            <a:r>
              <a:rPr lang="it-IT" dirty="0" smtClean="0"/>
              <a:t>impatto, </a:t>
            </a:r>
            <a:r>
              <a:rPr lang="it-IT" dirty="0" smtClean="0"/>
              <a:t>condivisione e utilizzo dei risultati del progetto.</a:t>
            </a:r>
          </a:p>
          <a:p>
            <a:pPr algn="l"/>
            <a:endParaRPr lang="it-IT" sz="4000" b="1" cap="all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endParaRPr lang="it-IT" sz="6000" b="1" cap="all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6000"/>
            </a:pPr>
            <a:r>
              <a:rPr lang="it-IT" sz="4000" b="1" i="1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Partenariati di cooperazione KA220</a:t>
            </a:r>
            <a:endParaRPr kumimoji="0" lang="it-IT" sz="40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" y="1261241"/>
            <a:ext cx="12192000" cy="5186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1950" indent="-188913" algn="l"/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                        Criteri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di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aggiudicazione</a:t>
            </a:r>
          </a:p>
          <a:p>
            <a:pPr marL="361950" indent="-188913" algn="l"/>
            <a:endParaRPr lang="it-IT" b="1" cap="all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lvl="0" indent="0" algn="l">
              <a:lnSpc>
                <a:spcPct val="110000"/>
              </a:lnSpc>
              <a:spcBef>
                <a:spcPts val="600"/>
              </a:spcBef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Le candidature presentate saranno valutate mediante l'assegnazione di un punteggio su un totale di 100.</a:t>
            </a:r>
            <a:endParaRPr lang="it-IT" sz="3600" dirty="0" smtClean="0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lvl="0" indent="0" algn="l">
              <a:lnSpc>
                <a:spcPct val="110000"/>
              </a:lnSpc>
              <a:spcBef>
                <a:spcPts val="600"/>
              </a:spcBef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Punteggi minimi: </a:t>
            </a:r>
          </a:p>
          <a:p>
            <a:pPr lvl="0" indent="0" algn="l">
              <a:lnSpc>
                <a:spcPct val="110000"/>
              </a:lnSpc>
              <a:spcBef>
                <a:spcPts val="600"/>
              </a:spcBef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-almeno 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70 punti su 100</a:t>
            </a:r>
          </a:p>
          <a:p>
            <a:pPr lvl="0" indent="0" algn="l">
              <a:lnSpc>
                <a:spcPct val="110000"/>
              </a:lnSpc>
              <a:spcBef>
                <a:spcPts val="600"/>
              </a:spcBef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-almeno 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la metà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del punteggio massimo</a:t>
            </a:r>
            <a:r>
              <a:rPr lang="it-IT" sz="36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in ciascuna delle categorie dei criteri di aggiudicazione</a:t>
            </a:r>
          </a:p>
          <a:p>
            <a:pPr marL="361950" indent="-188913" algn="l"/>
            <a:endParaRPr lang="it-IT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361950" indent="-188913" algn="l"/>
            <a:endParaRPr lang="it-IT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6000"/>
            </a:pPr>
            <a:r>
              <a:rPr lang="it-IT" sz="4000" b="1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Partenariati di cooperazione KA220</a:t>
            </a:r>
            <a:endParaRPr kumimoji="0" lang="it-IT" sz="4000" b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" y="1261241"/>
            <a:ext cx="12192000" cy="5186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1950" indent="-188913" algn="l"/>
            <a:r>
              <a:rPr lang="it-IT" sz="32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                       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Criteri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di </a:t>
            </a:r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aggiudicazione:</a:t>
            </a:r>
          </a:p>
          <a:p>
            <a:pPr marL="361950" indent="-188913" algn="l"/>
            <a:endParaRPr lang="it-IT" b="1" cap="all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914400" lvl="0" indent="-402166" algn="l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2733"/>
              <a:buAutoNum type="alphaLcPeriod"/>
            </a:pP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Pertinenza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 punteggio massimo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25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punti)</a:t>
            </a:r>
          </a:p>
          <a:p>
            <a:pPr marL="914400" lvl="0" indent="-402166" algn="l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2733"/>
              <a:buAutoNum type="alphaLcPeriod"/>
            </a:pP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Qualità dell’elaborazione e dell’attuazione del progetto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(punteggio massimo 30 punti)</a:t>
            </a:r>
          </a:p>
          <a:p>
            <a:pPr marL="914400" lvl="0" indent="-402166" algn="l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2733"/>
              <a:buAutoNum type="alphaLcPeriod"/>
            </a:pP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Qualità del partenariato e degli accordi di cooperazione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(punteggio massimo 20 punti)</a:t>
            </a:r>
          </a:p>
          <a:p>
            <a:pPr marL="914400" lvl="0" indent="-402166" algn="l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2733"/>
              <a:buAutoNum type="alphaLcPeriod"/>
            </a:pP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Impatto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(punteggio massimo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25 </a:t>
            </a: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punti)</a:t>
            </a:r>
          </a:p>
          <a:p>
            <a:pPr marL="361950" indent="-188913" algn="l"/>
            <a:endParaRPr lang="it-IT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361950" indent="-188913" algn="l"/>
            <a:endParaRPr lang="it-IT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Google Shape;84;p13"/>
          <p:cNvSpPr txBox="1">
            <a:spLocks/>
          </p:cNvSpPr>
          <p:nvPr/>
        </p:nvSpPr>
        <p:spPr>
          <a:xfrm>
            <a:off x="379827" y="614854"/>
            <a:ext cx="7755179" cy="62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lnSpc>
                <a:spcPct val="90000"/>
              </a:lnSpc>
              <a:buClr>
                <a:schemeClr val="dk1"/>
              </a:buClr>
              <a:buSzPts val="6000"/>
            </a:pPr>
            <a:r>
              <a:rPr lang="it-IT" sz="4000" b="1" i="1" dirty="0" smtClean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Partenariati di cooperazione KA220</a:t>
            </a:r>
            <a:endParaRPr kumimoji="0" lang="it-IT" sz="40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39159"/>
            <a:ext cx="12192000" cy="3027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4800" b="1" i="1" dirty="0" smtClean="0">
                <a:solidFill>
                  <a:schemeClr val="accent1">
                    <a:lumMod val="50000"/>
                  </a:schemeClr>
                </a:solidFill>
              </a:rPr>
              <a:t>Grazie per l’attenzione!</a:t>
            </a:r>
          </a:p>
          <a:p>
            <a:endParaRPr lang="it-IT" sz="4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it-IT" sz="2800" b="1" i="1" dirty="0" smtClean="0">
                <a:solidFill>
                  <a:schemeClr val="accent1">
                    <a:lumMod val="50000"/>
                  </a:schemeClr>
                </a:solidFill>
              </a:rPr>
              <a:t>Daniela Urbani Ambasciatrice </a:t>
            </a:r>
            <a:r>
              <a:rPr lang="it-IT" sz="2800" b="1" i="1" dirty="0" err="1" smtClean="0">
                <a:solidFill>
                  <a:schemeClr val="accent1">
                    <a:lumMod val="50000"/>
                  </a:schemeClr>
                </a:solidFill>
              </a:rPr>
              <a:t>Erasmus</a:t>
            </a:r>
            <a:r>
              <a:rPr lang="it-IT" sz="2800" b="1" i="1" dirty="0" smtClean="0">
                <a:solidFill>
                  <a:schemeClr val="accent1">
                    <a:lumMod val="50000"/>
                  </a:schemeClr>
                </a:solidFill>
              </a:rPr>
              <a:t> + Settore Scuola</a:t>
            </a:r>
          </a:p>
          <a:p>
            <a:r>
              <a:rPr lang="it-IT" b="1" i="1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dani.urbani@yahoo.it</a:t>
            </a:r>
            <a:endParaRPr lang="it-IT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it-IT" b="1" i="1" smtClean="0">
                <a:solidFill>
                  <a:schemeClr val="accent1">
                    <a:lumMod val="50000"/>
                  </a:schemeClr>
                </a:solidFill>
              </a:rPr>
              <a:t>daniela.urbani28@gmail.com</a:t>
            </a: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83103"/>
            <a:ext cx="6086007" cy="380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WHEN? </a:t>
            </a:r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-7938" algn="l">
              <a:lnSpc>
                <a:spcPct val="130000"/>
              </a:lnSpc>
              <a:spcBef>
                <a:spcPts val="600"/>
              </a:spcBef>
            </a:pPr>
            <a:endParaRPr lang="it-IT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6096000" y="2609970"/>
            <a:ext cx="6066118" cy="2465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6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Partenariati su piccola scala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 KA210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Istruzione scolastica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Educazione degli adulti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1 ottobre ore 12.00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Agenzia nazionale INDIRE</a:t>
            </a:r>
          </a:p>
        </p:txBody>
      </p:sp>
      <p:sp>
        <p:nvSpPr>
          <p:cNvPr id="6" name="Rettangolo 5"/>
          <p:cNvSpPr/>
          <p:nvPr/>
        </p:nvSpPr>
        <p:spPr>
          <a:xfrm>
            <a:off x="457199" y="2617075"/>
            <a:ext cx="8623738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4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Partenariati su piccola scala</a:t>
            </a: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 KA210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Formazione professionale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  <a:sym typeface="Calibri"/>
              </a:rPr>
              <a:t>1 ottobre ore 12.00</a:t>
            </a:r>
            <a:r>
              <a:rPr lang="it-IT" sz="2400" dirty="0" smtClean="0"/>
              <a:t>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Agenzia nazionale INAPP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83103"/>
            <a:ext cx="6086007" cy="380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WHERE? </a:t>
            </a:r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 l="54140" t="56280" r="3214" b="10569"/>
          <a:stretch>
            <a:fillRect/>
          </a:stretch>
        </p:blipFill>
        <p:spPr bwMode="auto">
          <a:xfrm>
            <a:off x="2823449" y="2434442"/>
            <a:ext cx="6493973" cy="283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07628"/>
            <a:ext cx="12192000" cy="38785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Azione chiave 2 KA2 </a:t>
            </a:r>
          </a:p>
          <a:p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Partenariati per la Cooperazione</a:t>
            </a:r>
          </a:p>
          <a:p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Partenariati su piccola scala KA210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Partenariati di cooperazione KA220</a:t>
            </a:r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7" y="520506"/>
            <a:ext cx="7692117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l"/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Azione chiave 2 KA2</a:t>
            </a:r>
            <a:endParaRPr sz="4000"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891862"/>
            <a:ext cx="12192000" cy="3563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  <a:p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Partenariati su piccola scala KA210</a:t>
            </a:r>
          </a:p>
          <a:p>
            <a:pPr algn="l"/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it-IT" dirty="0" smtClean="0"/>
              <a:t>I partenariati</a:t>
            </a:r>
            <a:r>
              <a:rPr lang="it-IT" sz="6000" dirty="0" smtClean="0"/>
              <a:t> </a:t>
            </a:r>
            <a:r>
              <a:rPr lang="it-IT" dirty="0" smtClean="0"/>
              <a:t>su scala ridotta sono uno strumento per l’inclusione e l’accesso al programma dei nuovi partecipanti e delle organizzazioni meno esperte. </a:t>
            </a: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7" y="536028"/>
            <a:ext cx="7960131" cy="70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Partenariati su piccola scala KA210</a:t>
            </a:r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891248"/>
            <a:ext cx="12192000" cy="3185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Chi può partecipare:</a:t>
            </a:r>
          </a:p>
          <a:p>
            <a:pPr algn="l"/>
            <a:endParaRPr lang="it-IT" sz="4000" b="1" dirty="0" smtClean="0"/>
          </a:p>
          <a:p>
            <a:pPr algn="l">
              <a:buFont typeface="Arial" pitchFamily="34" charset="0"/>
              <a:buChar char="•"/>
            </a:pPr>
            <a:r>
              <a:rPr lang="it-IT" sz="1800" dirty="0" smtClean="0"/>
              <a:t> </a:t>
            </a:r>
            <a:r>
              <a:rPr lang="it-IT" dirty="0" smtClean="0"/>
              <a:t>qualsiasi organizzazione di un paese dell’ UE o dei Paesi terzi ammessi</a:t>
            </a:r>
            <a:r>
              <a:rPr lang="it-IT" sz="1800" dirty="0" smtClean="0"/>
              <a:t>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qualsiasi organizzazione pubblica o privata.</a:t>
            </a:r>
          </a:p>
          <a:p>
            <a:pPr algn="l"/>
            <a:r>
              <a:rPr lang="it-IT" dirty="0" smtClean="0"/>
              <a:t>      N.B. Almeno </a:t>
            </a:r>
            <a:r>
              <a:rPr lang="it-IT" b="1" dirty="0" smtClean="0"/>
              <a:t>due</a:t>
            </a:r>
            <a:r>
              <a:rPr lang="it-IT" dirty="0" smtClean="0"/>
              <a:t> organizzazioni di </a:t>
            </a:r>
            <a:r>
              <a:rPr lang="it-IT" b="1" dirty="0" smtClean="0"/>
              <a:t>due</a:t>
            </a:r>
            <a:r>
              <a:rPr lang="it-IT" dirty="0" smtClean="0"/>
              <a:t> diversi Paesi.</a:t>
            </a:r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99090"/>
            <a:ext cx="7849772" cy="638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algn="l"/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Partenariati su piccola scala KA210</a:t>
            </a:r>
            <a:endParaRPr sz="4000"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07627"/>
            <a:ext cx="12192000" cy="3484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6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CARATTERISTICHE:</a:t>
            </a:r>
          </a:p>
          <a:p>
            <a:pPr algn="l"/>
            <a:endParaRPr lang="it-IT" sz="2800" dirty="0" smtClean="0"/>
          </a:p>
          <a:p>
            <a:pPr marL="752475" indent="-752475" algn="l">
              <a:buFont typeface="Arial" pitchFamily="34" charset="0"/>
              <a:buChar char="•"/>
            </a:pPr>
            <a:r>
              <a:rPr lang="it-IT" sz="3200" dirty="0" smtClean="0"/>
              <a:t>durata</a:t>
            </a:r>
            <a:r>
              <a:rPr lang="it-IT" sz="3200" b="1" dirty="0" smtClean="0"/>
              <a:t>:</a:t>
            </a:r>
            <a:r>
              <a:rPr lang="it-IT" sz="3600" b="1" dirty="0" smtClean="0"/>
              <a:t> </a:t>
            </a:r>
            <a:r>
              <a:rPr lang="it-IT" dirty="0" smtClean="0"/>
              <a:t>6-24 mesi</a:t>
            </a:r>
          </a:p>
          <a:p>
            <a:pPr algn="l">
              <a:buFont typeface="Arial" pitchFamily="34" charset="0"/>
              <a:buChar char="•"/>
            </a:pPr>
            <a:r>
              <a:rPr lang="it-IT" sz="3600" dirty="0" smtClean="0"/>
              <a:t>   </a:t>
            </a:r>
            <a:r>
              <a:rPr lang="it-IT" sz="3200" dirty="0" smtClean="0"/>
              <a:t>sedi delle attività</a:t>
            </a:r>
            <a:r>
              <a:rPr lang="it-IT" sz="3600" dirty="0" smtClean="0"/>
              <a:t>: </a:t>
            </a:r>
            <a:r>
              <a:rPr lang="it-IT" dirty="0" smtClean="0"/>
              <a:t>sedi dei partner,</a:t>
            </a:r>
            <a:r>
              <a:rPr lang="it-IT" sz="3600" dirty="0" smtClean="0"/>
              <a:t> </a:t>
            </a:r>
            <a:r>
              <a:rPr lang="it-IT" dirty="0" smtClean="0"/>
              <a:t>sedi delle Istituzioni europee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   </a:t>
            </a:r>
            <a:r>
              <a:rPr lang="it-IT" sz="3200" dirty="0" smtClean="0"/>
              <a:t>data di inizio delle attività</a:t>
            </a:r>
            <a:r>
              <a:rPr lang="it-IT" dirty="0" smtClean="0"/>
              <a:t>: 1 gennaio- 31 agosto</a:t>
            </a:r>
          </a:p>
          <a:p>
            <a:pPr algn="l">
              <a:buFont typeface="Arial" pitchFamily="34" charset="0"/>
              <a:buChar char="•"/>
            </a:pPr>
            <a:r>
              <a:rPr lang="it-IT" sz="3200" dirty="0" smtClean="0"/>
              <a:t>   budget</a:t>
            </a:r>
            <a:r>
              <a:rPr lang="it-IT" dirty="0" smtClean="0"/>
              <a:t>: 30.000</a:t>
            </a:r>
            <a:r>
              <a:rPr lang="it-IT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€</a:t>
            </a:r>
            <a:r>
              <a:rPr lang="it-IT" dirty="0" smtClean="0"/>
              <a:t>  60.000</a:t>
            </a:r>
            <a:r>
              <a:rPr lang="it-IT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€</a:t>
            </a:r>
            <a:r>
              <a:rPr lang="it-IT" dirty="0" smtClean="0"/>
              <a:t> gestito dal coordinatore</a:t>
            </a:r>
          </a:p>
          <a:p>
            <a:pPr algn="l"/>
            <a:r>
              <a:rPr lang="it-IT" dirty="0" smtClean="0"/>
              <a:t>      </a:t>
            </a:r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362607"/>
            <a:ext cx="8117786" cy="875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Partenariati su piccola scala KA210</a:t>
            </a:r>
            <a:endParaRPr sz="4000"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891247"/>
            <a:ext cx="12192000" cy="3547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600" b="1" cap="all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Obiettivi dell’Azione:</a:t>
            </a:r>
          </a:p>
          <a:p>
            <a:endParaRPr lang="it-IT" b="1" cap="all" dirty="0" smtClean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attirare nuovi partecipanti, organizzazioni meno esperte e piccoli operatori e ampliare il loro accesso al programma, 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sostenere l’inclusione di gruppi destinatari con minori opportunità,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sostenere la cittadinanza attiva europea e portare la dimensione europea  a livello locale.</a:t>
            </a:r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20074</TotalTime>
  <Words>825</Words>
  <Application>Microsoft Office PowerPoint</Application>
  <PresentationFormat>Personalizzato</PresentationFormat>
  <Paragraphs>201</Paragraphs>
  <Slides>24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5" baseType="lpstr">
      <vt:lpstr>Tema di Office</vt:lpstr>
      <vt:lpstr>Diapositiva 1</vt:lpstr>
      <vt:lpstr>Erasmus+ Step by step</vt:lpstr>
      <vt:lpstr>Erasmus+ Step by step</vt:lpstr>
      <vt:lpstr>Erasmus+ Step by step</vt:lpstr>
      <vt:lpstr>Erasmus+ Step by step</vt:lpstr>
      <vt:lpstr>Azione chiave 2 KA2</vt:lpstr>
      <vt:lpstr>Partenariati su piccola scala KA210</vt:lpstr>
      <vt:lpstr>Partenariati su piccola scala KA210</vt:lpstr>
      <vt:lpstr>Partenariati su piccola scala KA210</vt:lpstr>
      <vt:lpstr>Partenariati su piccola scala KA210</vt:lpstr>
      <vt:lpstr>Partenariati su piccola scala KA210</vt:lpstr>
      <vt:lpstr>Partenariati su piccola scala KA210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Erasmus+ Step by step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Step by step</dc:title>
  <dc:creator>Daniela Urbani</dc:creator>
  <cp:lastModifiedBy>Daniela Urbani</cp:lastModifiedBy>
  <cp:revision>83</cp:revision>
  <dcterms:modified xsi:type="dcterms:W3CDTF">2024-09-19T07:34:28Z</dcterms:modified>
</cp:coreProperties>
</file>