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307" r:id="rId2"/>
    <p:sldId id="259" r:id="rId3"/>
    <p:sldId id="271" r:id="rId4"/>
    <p:sldId id="272" r:id="rId5"/>
    <p:sldId id="296" r:id="rId6"/>
    <p:sldId id="273" r:id="rId7"/>
    <p:sldId id="274" r:id="rId8"/>
    <p:sldId id="275" r:id="rId9"/>
    <p:sldId id="276" r:id="rId10"/>
    <p:sldId id="293" r:id="rId11"/>
    <p:sldId id="277" r:id="rId12"/>
    <p:sldId id="294" r:id="rId13"/>
    <p:sldId id="306" r:id="rId14"/>
    <p:sldId id="289" r:id="rId15"/>
    <p:sldId id="279" r:id="rId16"/>
    <p:sldId id="280" r:id="rId17"/>
    <p:sldId id="281" r:id="rId18"/>
    <p:sldId id="300" r:id="rId19"/>
    <p:sldId id="30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2" r:id="rId30"/>
    <p:sldId id="302" r:id="rId31"/>
    <p:sldId id="309" r:id="rId32"/>
    <p:sldId id="310" r:id="rId33"/>
    <p:sldId id="311" r:id="rId34"/>
    <p:sldId id="312" r:id="rId35"/>
    <p:sldId id="278" r:id="rId36"/>
    <p:sldId id="303" r:id="rId37"/>
    <p:sldId id="304" r:id="rId38"/>
    <p:sldId id="305" r:id="rId39"/>
  </p:sldIdLst>
  <p:sldSz cx="12192000" cy="6858000"/>
  <p:notesSz cx="6864350" cy="9998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eb790e72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eb790e725_0_53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adfb376f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fadfb376f7_0_17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c74ff3107_0_0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1fc74ff31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c74ff3107_0_0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3" name="Google Shape;173;g1fc74ff31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c74ff3107_0_10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7" name="Google Shape;187;g1fc74ff31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c74ff3107_0_5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0" name="Google Shape;180;g1fc74ff31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c74ff3107_0_10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7" name="Google Shape;187;g1fc74ff31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fc74ff3107_0_15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4" name="Google Shape;194;g1fc74ff310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cc689a056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fcc689a056_3_10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01980a6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01980a61d5_0_0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fcc689a056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fcc689a056_3_15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cc689a056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fcc689a056_3_20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fadfb376f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fadfb376f7_0_22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cc689a056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fcc689a056_3_25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adfb376f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fadfb376f7_0_29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64325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55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it/resources-and-tools/distance-calculato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it/scuola/partenariati/partenariati-di-cooperazione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ani.urbani@yahoo.it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erasmusplus.it/programma/paesi-partecipant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0" y="1856935"/>
            <a:ext cx="12192000" cy="10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it-IT" b="1" i="1" dirty="0"/>
              <a:t>Erasmus+ </a:t>
            </a:r>
            <a:r>
              <a:rPr lang="it-IT" b="1" i="1" dirty="0" err="1"/>
              <a:t>Step</a:t>
            </a:r>
            <a:r>
              <a:rPr lang="it-IT" b="1" i="1" dirty="0"/>
              <a:t> </a:t>
            </a:r>
            <a:r>
              <a:rPr lang="it-IT" b="1" i="1" dirty="0" err="1"/>
              <a:t>by</a:t>
            </a:r>
            <a:r>
              <a:rPr lang="it-IT" b="1" i="1" dirty="0"/>
              <a:t> </a:t>
            </a:r>
            <a:r>
              <a:rPr lang="it-IT" b="1" i="1" dirty="0" err="1"/>
              <a:t>step</a:t>
            </a:r>
            <a:endParaRPr lang="it-IT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Mini Corso 2</a:t>
            </a:r>
            <a:r>
              <a:rPr lang="it-IT" b="1" baseline="30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edizione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Guida al programma e alle candidature per le azioni chiave KA1 e KA2 </a:t>
            </a:r>
            <a:endParaRPr i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2046167"/>
            <a:ext cx="12192000" cy="306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l"/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3600" b="1" i="1" dirty="0">
                <a:solidFill>
                  <a:schemeClr val="accent1">
                    <a:lumMod val="50000"/>
                  </a:schemeClr>
                </a:solidFill>
              </a:rPr>
              <a:t>HOW? </a:t>
            </a:r>
          </a:p>
          <a:p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it-IT" sz="3600" dirty="0"/>
              <a:t>  	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AZIONI JEAN MONNET:</a:t>
            </a:r>
          </a:p>
          <a:p>
            <a:pPr lvl="2" algn="l"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azione Jean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</a:rPr>
              <a:t>Monnet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 nel campo dell'istruzione superiore</a:t>
            </a:r>
          </a:p>
          <a:p>
            <a:pPr lvl="2" algn="l"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azione Jean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</a:rPr>
              <a:t>Monnet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 in altri ambiti dell'istruzione e della formazione</a:t>
            </a:r>
          </a:p>
          <a:p>
            <a:pPr lvl="2" algn="l"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dibattito politico Jean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</a:rPr>
              <a:t>Monnet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: le reti Jean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</a:rPr>
              <a:t>Monnet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 dell'istruzione superiore</a:t>
            </a:r>
          </a:p>
          <a:p>
            <a:pPr lvl="2" algn="l"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il sostegno a istituti designati</a:t>
            </a: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83103"/>
            <a:ext cx="6086007" cy="38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WHEN? </a:t>
            </a:r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  <a:p>
            <a:pPr indent="-7938" algn="l">
              <a:lnSpc>
                <a:spcPct val="130000"/>
              </a:lnSpc>
              <a:spcBef>
                <a:spcPts val="600"/>
              </a:spcBef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</a:rPr>
              <a:t>Accreditamento 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KA120</a:t>
            </a:r>
          </a:p>
          <a:p>
            <a:pPr indent="-7938" algn="l">
              <a:lnSpc>
                <a:spcPct val="130000"/>
              </a:lnSpc>
              <a:spcBef>
                <a:spcPts val="600"/>
              </a:spcBef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Istruzione scolastica</a:t>
            </a:r>
          </a:p>
          <a:p>
            <a:pPr indent="-7938" algn="l">
              <a:lnSpc>
                <a:spcPct val="130000"/>
              </a:lnSpc>
              <a:spcBef>
                <a:spcPts val="600"/>
              </a:spcBef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Educazione degli adulti</a:t>
            </a:r>
          </a:p>
          <a:p>
            <a:pPr indent="-7938" algn="l">
              <a:lnSpc>
                <a:spcPct val="130000"/>
              </a:lnSpc>
              <a:spcBef>
                <a:spcPts val="600"/>
              </a:spcBef>
            </a:pPr>
            <a:r>
              <a:rPr lang="it-IT" sz="2600" dirty="0">
                <a:solidFill>
                  <a:srgbClr val="FF0000"/>
                </a:solidFill>
              </a:rPr>
              <a:t>8 ottobre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ore 12.00</a:t>
            </a:r>
          </a:p>
          <a:p>
            <a:pPr indent="-7938" algn="l">
              <a:lnSpc>
                <a:spcPct val="130000"/>
              </a:lnSpc>
              <a:spcBef>
                <a:spcPts val="600"/>
              </a:spcBef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Agenzia nazionale INDIRE</a:t>
            </a: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096000" y="2609970"/>
            <a:ext cx="606611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Partenariati su piccola scala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 KA210</a:t>
            </a:r>
          </a:p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Istruzione scolastica</a:t>
            </a:r>
          </a:p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Educazione degli adulti </a:t>
            </a:r>
          </a:p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 ottobre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ore 12.00 </a:t>
            </a:r>
          </a:p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Agenzia nazionale INDIRE</a:t>
            </a:r>
          </a:p>
        </p:txBody>
      </p:sp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83103"/>
            <a:ext cx="6086007" cy="38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WHEN? </a:t>
            </a:r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2714901"/>
            <a:ext cx="12162118" cy="263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Partenariati su piccola scala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 KA210 </a:t>
            </a:r>
          </a:p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Formazione professionale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8 ottobre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ore 12.00</a:t>
            </a:r>
            <a:r>
              <a:rPr lang="it-IT" sz="2800" dirty="0"/>
              <a:t> </a:t>
            </a:r>
          </a:p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Agenzia nazionale INAPP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indent="-7938">
              <a:lnSpc>
                <a:spcPct val="110000"/>
              </a:lnSpc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83103"/>
            <a:ext cx="6086007" cy="38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WHERE? </a:t>
            </a:r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54140" t="56280" r="3214" b="10569"/>
          <a:stretch>
            <a:fillRect/>
          </a:stretch>
        </p:blipFill>
        <p:spPr bwMode="auto">
          <a:xfrm>
            <a:off x="2823449" y="2434442"/>
            <a:ext cx="6493973" cy="28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2600696"/>
            <a:ext cx="12192000" cy="318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Azione chiave 1 KA1 </a:t>
            </a:r>
          </a:p>
          <a:p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Accreditamento KA120, KA121, KA122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0" y="331825"/>
            <a:ext cx="12192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300" b="1" dirty="0">
                <a:solidFill>
                  <a:srgbClr val="1155CC"/>
                </a:solidFill>
              </a:rPr>
              <a:t>	Chi può fare domanda? 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12192000" cy="36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Organizzazioni ammissibili alla candidatura: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it-IT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531813" lvl="0" indent="-354013" algn="l" rtl="0"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80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Scuole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</a:rPr>
              <a:t>pre-primarie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, primarie e secondarie di istruzione generale</a:t>
            </a:r>
            <a:br>
              <a:rPr lang="it-IT" sz="2600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531813" lvl="0" indent="-354013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Autorità pubbliche locali e regionali, organismi di coordinamento e altre organizzazioni con un ruolo nel campo dell'istruzione scolastica.</a:t>
            </a:r>
          </a:p>
          <a:p>
            <a:pPr marL="531813" lvl="0" indent="-354013" algn="l" rtl="0">
              <a:spcBef>
                <a:spcPts val="1000"/>
              </a:spcBef>
              <a:spcAft>
                <a:spcPts val="0"/>
              </a:spcAft>
              <a:buNone/>
            </a:pPr>
            <a:endParaRPr lang="it-IT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531813" lvl="0" indent="-354013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Le organizzazioni titolari di un accreditamento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 nel campo dell'istruzione scolastica non possono candidarsi per progetti a breve termine.</a:t>
            </a: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500" y="58968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1353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</a:rPr>
              <a:t>	Azione chiave KA120/1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12192000" cy="354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300" dirty="0">
                <a:solidFill>
                  <a:schemeClr val="accent1">
                    <a:lumMod val="50000"/>
                  </a:schemeClr>
                </a:solidFill>
              </a:rPr>
              <a:t>Accreditamento (scadenza 1 ottobre)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it-IT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531813" indent="-354013">
              <a:lnSpc>
                <a:spcPct val="200000"/>
              </a:lnSpc>
              <a:buClr>
                <a:srgbClr val="1C4587"/>
              </a:buClr>
              <a:buSzPts val="3700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Non è l’unico modo per attuare azioni di mobilità</a:t>
            </a:r>
          </a:p>
          <a:p>
            <a:pPr marL="531813" indent="-354013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3700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Chi ottiene l’accreditamento richiederà, in seguito, il finanziamento per le mobilità (KA 121)</a:t>
            </a: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500" y="58649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subTitle" idx="1"/>
          </p:nvPr>
        </p:nvSpPr>
        <p:spPr>
          <a:xfrm>
            <a:off x="0" y="1973058"/>
            <a:ext cx="12192000" cy="3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4988" lvl="0" indent="-35718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Rafforzare la dimensione europea dell’insegnamento e dell’apprendimento</a:t>
            </a:r>
            <a:b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</a:br>
            <a:endParaRPr lang="it-IT" sz="2600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534988" lvl="0" indent="-3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Promuovere la qualità dell’insegnamento e dell’apprendimento nell’istruzione scolastica</a:t>
            </a:r>
            <a:b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</a:br>
            <a:endParaRPr lang="it-IT" sz="2600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534988" lvl="0" indent="-3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Contribuire alla creazione di uno spazio europeo dell’istruzione</a:t>
            </a: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225" y="5864975"/>
            <a:ext cx="1319850" cy="7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8;p24"/>
          <p:cNvSpPr txBox="1">
            <a:spLocks/>
          </p:cNvSpPr>
          <p:nvPr/>
        </p:nvSpPr>
        <p:spPr>
          <a:xfrm>
            <a:off x="0" y="296885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tabLst/>
              <a:defRPr/>
            </a:pPr>
            <a:r>
              <a:rPr kumimoji="0" lang="it-IT" sz="6000" b="1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Obiettivi dell’Azione</a:t>
            </a:r>
            <a:r>
              <a:rPr kumimoji="0" lang="it-IT" sz="3300" b="1" i="0" u="none" strike="noStrike" kern="0" cap="none" spc="0" normalizeH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KA1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ctrTitle"/>
          </p:nvPr>
        </p:nvSpPr>
        <p:spPr>
          <a:xfrm>
            <a:off x="0" y="257506"/>
            <a:ext cx="121920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t-IT" sz="1100" dirty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it-IT" sz="700" dirty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1886"/>
              <a:buFont typeface="Calibri"/>
              <a:buNone/>
            </a:pPr>
            <a:r>
              <a:rPr lang="it-IT" sz="3300" b="1" dirty="0">
                <a:solidFill>
                  <a:srgbClr val="1155CC"/>
                </a:solidFill>
              </a:rPr>
              <a:t>	Vantaggi dell’Azione KA1 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1"/>
          </p:nvPr>
        </p:nvSpPr>
        <p:spPr>
          <a:xfrm>
            <a:off x="0" y="1973059"/>
            <a:ext cx="12192000" cy="3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1813" lvl="0" indent="-35401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Finanziamento stabile </a:t>
            </a:r>
            <a:b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</a:br>
            <a:endParaRPr lang="it-IT" sz="2600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531813" lvl="0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Strategia a lungo termine </a:t>
            </a:r>
            <a:b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</a:br>
            <a:endParaRPr lang="it-IT" sz="2600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531813" lvl="0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endParaRPr lang="it-IT" sz="2600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225" y="58649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ctrTitle"/>
          </p:nvPr>
        </p:nvSpPr>
        <p:spPr>
          <a:xfrm>
            <a:off x="0" y="286798"/>
            <a:ext cx="121920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300" b="1" dirty="0">
                <a:solidFill>
                  <a:srgbClr val="1155CC"/>
                </a:solidFill>
              </a:rPr>
              <a:t>	Mobilità</a:t>
            </a:r>
            <a:r>
              <a:rPr lang="it-IT" b="1" dirty="0">
                <a:solidFill>
                  <a:srgbClr val="1155CC"/>
                </a:solidFill>
              </a:rPr>
              <a:t> 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"/>
          </p:nvPr>
        </p:nvSpPr>
        <p:spPr>
          <a:xfrm>
            <a:off x="0" y="1255593"/>
            <a:ext cx="12192000" cy="446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68300" algn="l">
              <a:lnSpc>
                <a:spcPct val="115000"/>
              </a:lnSpc>
              <a:spcBef>
                <a:spcPts val="1200"/>
              </a:spcBef>
              <a:buClr>
                <a:srgbClr val="1C4587"/>
              </a:buClr>
              <a:buSzPts val="2200"/>
            </a:pPr>
            <a:r>
              <a:rPr lang="it-IT" sz="2000" dirty="0"/>
              <a:t>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Un progetto di mobilità prevede le seguenti fasi:</a:t>
            </a:r>
          </a:p>
          <a:p>
            <a:pPr marL="531813" lvl="0" indent="-354013" algn="l">
              <a:lnSpc>
                <a:spcPct val="115000"/>
              </a:lnSpc>
              <a:spcBef>
                <a:spcPts val="1200"/>
              </a:spcBef>
              <a:buClr>
                <a:srgbClr val="1C4587"/>
              </a:buClr>
              <a:buSzPts val="2200"/>
              <a:buFont typeface="Arial" pitchFamily="34" charset="0"/>
              <a:buChar char="•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pianificazione (tra cui definire i risultati dell'apprendimento, le tipologie di attività, lo sviluppo del programma di lavoro, il calendario delle attività); </a:t>
            </a:r>
          </a:p>
          <a:p>
            <a:pPr marL="531813" lvl="0" indent="-354013" algn="l">
              <a:lnSpc>
                <a:spcPct val="115000"/>
              </a:lnSpc>
              <a:spcBef>
                <a:spcPts val="1200"/>
              </a:spcBef>
              <a:buClr>
                <a:srgbClr val="1C4587"/>
              </a:buClr>
              <a:buSzPts val="2200"/>
              <a:buFont typeface="Arial" pitchFamily="34" charset="0"/>
              <a:buChar char="•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preparazione (inclusa l'organizzazione pratica, la selezione dei partecipanti, la conclusione di accordi con i partner e i partecipanti, la preparazione linguistica/interculturale/connessa all'apprendimento e ai compiti dei partecipanti prima della partenza);</a:t>
            </a:r>
          </a:p>
          <a:p>
            <a:pPr marL="531813" lvl="0" indent="-354013" algn="l">
              <a:lnSpc>
                <a:spcPct val="115000"/>
              </a:lnSpc>
              <a:spcBef>
                <a:spcPts val="1200"/>
              </a:spcBef>
              <a:buClr>
                <a:srgbClr val="1C4587"/>
              </a:buClr>
              <a:buSzPts val="2200"/>
              <a:buFont typeface="Arial" pitchFamily="34" charset="0"/>
              <a:buChar char="•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attuazione delle attività di mobilità;</a:t>
            </a:r>
          </a:p>
          <a:p>
            <a:pPr marL="531813" lvl="0" indent="-354013" algn="l">
              <a:lnSpc>
                <a:spcPct val="115000"/>
              </a:lnSpc>
              <a:spcBef>
                <a:spcPts val="1200"/>
              </a:spcBef>
              <a:buClr>
                <a:srgbClr val="1C4587"/>
              </a:buClr>
              <a:buSzPts val="2200"/>
              <a:buFont typeface="Arial" pitchFamily="34" charset="0"/>
              <a:buChar char="•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follow-up (inclusa la valutazione delle attività, la convalida e il riconoscimento formale - ove applicabile - dei risultati dell'apprendimento dei partecipanti durante l'attività, nonché la diffusione e l'utilizzo dei risultati del progetto). </a:t>
            </a: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500" y="58649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2297894"/>
            <a:ext cx="12192000" cy="230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it-IT" sz="4800" b="1" i="1" dirty="0" err="1">
                <a:solidFill>
                  <a:schemeClr val="accent1">
                    <a:lumMod val="50000"/>
                  </a:schemeClr>
                </a:solidFill>
              </a:rPr>
              <a:t>ERASMUS+</a:t>
            </a:r>
            <a:r>
              <a:rPr lang="it-IT" sz="4800" b="1" i="1" dirty="0">
                <a:solidFill>
                  <a:schemeClr val="accent1">
                    <a:lumMod val="50000"/>
                  </a:schemeClr>
                </a:solidFill>
              </a:rPr>
              <a:t> : PERCHÉ? </a:t>
            </a:r>
          </a:p>
          <a:p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Introduzione alle azioni KA1 e KA2 e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overview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dei formulari</a:t>
            </a:r>
          </a:p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subTitle" idx="1"/>
          </p:nvPr>
        </p:nvSpPr>
        <p:spPr>
          <a:xfrm>
            <a:off x="0" y="1966902"/>
            <a:ext cx="12192000" cy="27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1813" lvl="0" indent="-354013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Job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  <a:sym typeface="Arial"/>
              </a:rPr>
              <a:t>shadowing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 (da 2 a 60 giorni)</a:t>
            </a:r>
          </a:p>
          <a:p>
            <a:pPr marL="531813" lvl="0" indent="-3540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Attività di insegnamento (da 2 a 365 giorni)</a:t>
            </a:r>
          </a:p>
          <a:p>
            <a:pPr marL="531813" lvl="0" indent="-3540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Corsi strutturati ed eventi di formazione (da 2 a 30 giorni, quote di iscrizione limitate ad un massimo di 10 giorni)  </a:t>
            </a:r>
          </a:p>
        </p:txBody>
      </p:sp>
      <p:sp>
        <p:nvSpPr>
          <p:cNvPr id="183" name="Google Shape;183;p26"/>
          <p:cNvSpPr txBox="1"/>
          <p:nvPr/>
        </p:nvSpPr>
        <p:spPr>
          <a:xfrm>
            <a:off x="0" y="757019"/>
            <a:ext cx="12192000" cy="64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	Mobilità dello staff</a:t>
            </a:r>
            <a:endParaRPr sz="3300" b="1">
              <a:solidFill>
                <a:srgbClr val="1155CC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300" y="58649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ctrTitle"/>
          </p:nvPr>
        </p:nvSpPr>
        <p:spPr>
          <a:xfrm>
            <a:off x="0" y="382331"/>
            <a:ext cx="121920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300" b="1" dirty="0">
                <a:solidFill>
                  <a:srgbClr val="1155CC"/>
                </a:solidFill>
              </a:rPr>
              <a:t>	Mobilità dei discenti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"/>
          </p:nvPr>
        </p:nvSpPr>
        <p:spPr>
          <a:xfrm>
            <a:off x="0" y="1429085"/>
            <a:ext cx="12192000" cy="502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1813" lvl="0" indent="-35401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Arial" pitchFamily="34" charset="0"/>
              <a:buChar char="•"/>
            </a:pP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Mobilità degli alunni in gruppo </a:t>
            </a:r>
            <a:br>
              <a:rPr lang="it-IT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(</a:t>
            </a: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da 2 a 30 giorni, almeno</a:t>
            </a: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</a:t>
            </a: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due alunni per gruppo</a:t>
            </a: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) </a:t>
            </a:r>
            <a:b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Obbligatoria la presenza di un accompagnatore</a:t>
            </a:r>
            <a:b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endParaRPr sz="2200" b="1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31813" lvl="0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Arial" pitchFamily="34" charset="0"/>
              <a:buChar char="•"/>
            </a:pP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Mobilità a breve termine degli alunni a fini di apprendimento </a:t>
            </a:r>
            <a:b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(</a:t>
            </a: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da 10 a 29 giorni</a:t>
            </a: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)</a:t>
            </a:r>
            <a:b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endParaRPr sz="2200" b="1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31813" lvl="0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Arial" pitchFamily="34" charset="0"/>
              <a:buChar char="•"/>
            </a:pP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Mobilità a lungo termine degli alunni a fini di apprendimento </a:t>
            </a:r>
            <a:b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(</a:t>
            </a: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da 30 a 365 giorni</a:t>
            </a: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) </a:t>
            </a:r>
            <a:b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r>
              <a:rPr lang="it-IT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Formazione obbligatoria prima della partenza.</a:t>
            </a:r>
            <a:endParaRPr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500" y="58649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0" y="406069"/>
            <a:ext cx="1135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300" b="1" dirty="0">
                <a:solidFill>
                  <a:srgbClr val="1155CC"/>
                </a:solidFill>
              </a:rPr>
              <a:t>	Altre attività sostenute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0" y="1620393"/>
            <a:ext cx="12192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1813" lvl="0" indent="-354013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90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Esperti invitati (da 2 a 60 giorni)</a:t>
            </a:r>
            <a:b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</a:br>
            <a:endParaRPr lang="it-IT" sz="2600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531813" lvl="0" indent="-35401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90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Ospitare insegnanti ed educatori in formazione (da 10 a 365 giorni) </a:t>
            </a:r>
            <a:b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</a:br>
            <a:endParaRPr lang="it-IT" sz="2600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  <a:p>
            <a:pPr marL="531813" lvl="0" indent="-354013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900"/>
              <a:buFont typeface="Arial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Visite preparatorie</a:t>
            </a:r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125" y="5904850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 idx="4294967295"/>
          </p:nvPr>
        </p:nvSpPr>
        <p:spPr>
          <a:xfrm>
            <a:off x="0" y="378773"/>
            <a:ext cx="12192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</a:rPr>
              <a:t>	Norme di finanziamento - 1 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4294967295"/>
          </p:nvPr>
        </p:nvSpPr>
        <p:spPr>
          <a:xfrm>
            <a:off x="313898" y="1255594"/>
            <a:ext cx="11878101" cy="52816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Sostegno organizzativo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</a:t>
            </a:r>
            <a:endParaRPr sz="26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100 €</a:t>
            </a:r>
            <a:b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- per</a:t>
            </a:r>
            <a:r>
              <a:rPr lang="it-IT" sz="24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partecipante alla mobilità dello staff per corsi e formazione,</a:t>
            </a:r>
            <a:b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- esperto e/o insegnante /educatore invitato, </a:t>
            </a:r>
            <a:b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4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partecipante ai campionati delle capacità professionali nell’IFP</a:t>
            </a:r>
            <a:endParaRPr sz="24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350€, 200 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(oltre 100 partecipanti)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4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per partecipante alla mobilità a breve termine ai fini di apprendimento di discenti IFP </a:t>
            </a:r>
            <a:b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4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partecipante alla mobilità del personale per incarichi di  insegnamento o formazione</a:t>
            </a:r>
            <a:endParaRPr sz="24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500€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- per</a:t>
            </a:r>
            <a:r>
              <a:rPr lang="it-IT" sz="24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partecipante alla mobilità a lungo termine ai fini di  apprendimento di discenti IFP </a:t>
            </a:r>
            <a:b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4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- partecipante ad attività con i paesi terzi </a:t>
            </a:r>
            <a:endParaRPr sz="24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225" y="58968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/>
        </p:nvSpPr>
        <p:spPr>
          <a:xfrm>
            <a:off x="0" y="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8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0" y="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8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152400" y="15240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8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327546" y="1235416"/>
            <a:ext cx="11864454" cy="523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730"/>
              <a:buChar char="-"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Viaggio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: </a:t>
            </a:r>
            <a:r>
              <a:rPr lang="it-IT" sz="2600" u="sng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seconda del paese </a:t>
            </a:r>
            <a:r>
              <a:rPr lang="it-IT" sz="2600" u="sng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( </a:t>
            </a:r>
            <a:r>
              <a:rPr lang="it-IT" sz="2600" u="sng" dirty="0" err="1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distance</a:t>
            </a:r>
            <a:r>
              <a:rPr lang="it-IT" sz="2600" u="sng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it-IT" sz="2600" u="sng" dirty="0" err="1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calculator</a:t>
            </a:r>
            <a:r>
              <a:rPr lang="it-IT" sz="2600" u="sng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)</a:t>
            </a:r>
            <a:endParaRPr sz="2600">
              <a:solidFill>
                <a:srgbClr val="1C4587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30"/>
              <a:buChar char="-"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Sostegno individuale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Staff, Discenti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(Dal 15º giorno di attività,la tariffa esigibile sarà pari al 70 % della tariffa base)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endParaRPr sz="2600">
              <a:solidFill>
                <a:srgbClr val="1C4587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30"/>
              <a:buChar char="-"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Sostegno all’inclusione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Costo unitario 100 €  per partecipante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(costi relativi all’organizzazione di attività di mobilità per i partecipanti con minori opportunità)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Costi reali 100 % dei costi ammissibili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</a:b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( la richiesta deve essere concordata con l’Agenzia Nazionale)</a:t>
            </a:r>
            <a:endParaRPr sz="2600">
              <a:solidFill>
                <a:srgbClr val="1C4587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8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</a:rPr>
              <a:t>	Norme di finanziamento - 2 </a:t>
            </a:r>
            <a:endParaRPr sz="3300"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300" b="1" dirty="0">
                <a:solidFill>
                  <a:srgbClr val="1155CC"/>
                </a:solidFill>
              </a:rPr>
              <a:t>	Norme di finanziamento -3 </a:t>
            </a:r>
            <a:endParaRPr sz="3300"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327546" y="1825625"/>
            <a:ext cx="11864453" cy="376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-177800">
              <a:lnSpc>
                <a:spcPct val="100000"/>
              </a:lnSpc>
              <a:buClr>
                <a:srgbClr val="1C4587"/>
              </a:buClr>
              <a:buSzPts val="1730"/>
              <a:buChar char="-"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Visite preparatorie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 680 € (massimo 3 docenti)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endParaRPr sz="26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-"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Quote di iscrizione per la forma di mobilità dello staff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: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80 € al giorno per partecipante (massimo 800 €)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endParaRPr sz="26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-"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Sostegno linguistico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: 150 € per partecipante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(mobilità dello staff superiore a </a:t>
            </a: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it-IT" sz="2600" b="1" dirty="0" err="1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gg</a:t>
            </a: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mobilità a breve e lungo termine degli studenti.  </a:t>
            </a: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NO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 per mobilità  di gruppo)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</a:br>
            <a:endParaRPr sz="26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-"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Costi eccezionali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: 80 % dei costi/100%dei costi (vaccinazioni, </a:t>
            </a:r>
            <a:r>
              <a:rPr lang="it-IT" sz="2600" dirty="0" err="1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cert.medici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cs typeface="Calibri" pitchFamily="34" charset="0"/>
              </a:rPr>
              <a:t>)</a:t>
            </a:r>
            <a:endParaRPr sz="26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750" y="58649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</a:rPr>
              <a:t>	Criteri di aggiudicazione</a:t>
            </a:r>
            <a:endParaRPr sz="3300"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0" y="1505825"/>
            <a:ext cx="12192000" cy="405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1C4587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 candidature presentate saranno valutate mediante l'assegnazione di un punteggio su un totale di 100</a:t>
            </a:r>
            <a:endParaRPr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Punteggi minimi: </a:t>
            </a:r>
            <a:endParaRPr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-almeno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70 punti su 100</a:t>
            </a:r>
            <a:endParaRPr b="1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-almeno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 metà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del punteggio massimo in ciascuna delle tre categorie dei criteri di aggiudicazione</a:t>
            </a:r>
            <a:endParaRPr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14400" lvl="0" indent="-40216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733"/>
              <a:buAutoNum type="alphaLcPeriod"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Pertinenza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 punteggio massimo 30 punti)</a:t>
            </a:r>
            <a:endParaRPr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14400" lvl="0" indent="-40216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733"/>
              <a:buAutoNum type="alphaLcPeriod"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Qualità dell’elaborazione del progetto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 punteggio massimo 40 punti)</a:t>
            </a:r>
            <a:endParaRPr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14400" lvl="0" indent="-40216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733"/>
              <a:buAutoNum type="alphaLcPeriod"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Qualità del follow-up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 punteggio massimo 30 punti)</a:t>
            </a:r>
            <a:endParaRPr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975" y="585702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1353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</a:rPr>
              <a:t>	Azione chiave KA122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12192000" cy="396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32500" lnSpcReduction="20000"/>
          </a:bodyPr>
          <a:lstStyle/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86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IMPORTANTE</a:t>
            </a:r>
            <a:r>
              <a:rPr lang="it-IT" sz="80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</a:t>
            </a:r>
            <a:br>
              <a:rPr lang="it-IT" sz="80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r>
              <a:rPr lang="it-IT" sz="80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per le scuole interessate a un ingresso nel  Programma, che </a:t>
            </a:r>
            <a:r>
              <a:rPr lang="it-IT" sz="80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NON</a:t>
            </a:r>
            <a:r>
              <a:rPr lang="it-IT" sz="80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siano già accreditate</a:t>
            </a: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86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			CARATTERISTICHE	</a:t>
            </a:r>
            <a:r>
              <a:rPr lang="it-IT" sz="80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			</a:t>
            </a:r>
            <a:endParaRPr sz="8000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31813" lvl="0" indent="-35401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r>
              <a:rPr lang="it-IT" sz="80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Durata del progetto: 6-18 mesi</a:t>
            </a:r>
            <a:endParaRPr sz="8000" b="1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31813" lvl="0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r>
              <a:rPr lang="it-IT" sz="80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Max 30 </a:t>
            </a:r>
            <a:r>
              <a:rPr lang="it-IT" sz="8000" b="1" dirty="0" err="1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mobilità</a:t>
            </a:r>
            <a:r>
              <a:rPr lang="it-IT" sz="80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(non rientrano accompagnatori e VP)</a:t>
            </a:r>
            <a:endParaRPr sz="8000" b="1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31813" lvl="0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Arial" pitchFamily="34" charset="0"/>
              <a:buChar char="•"/>
            </a:pPr>
            <a:r>
              <a:rPr lang="it-IT" sz="80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Max 3 progetti in 5 anni</a:t>
            </a:r>
            <a:endParaRPr sz="8000" b="1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650" y="5857000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</a:rPr>
              <a:t>	Azione chiave KA122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0" y="1526080"/>
            <a:ext cx="12192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  CARATTERISTICHE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				</a:t>
            </a:r>
            <a:endParaRPr sz="2600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31813" indent="-354013">
              <a:lnSpc>
                <a:spcPct val="115000"/>
              </a:lnSpc>
              <a:spcBef>
                <a:spcPts val="1200"/>
              </a:spcBef>
              <a:buClr>
                <a:srgbClr val="1C4587"/>
              </a:buClr>
              <a:buSzPct val="100000"/>
            </a:pPr>
            <a:r>
              <a:rPr lang="it-IT" sz="2600" dirty="0" err="1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Priorità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per i nuovi arrivati all'azione.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r>
              <a:rPr lang="it-IT" sz="2600" u="sng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Non disponibile per le organizzazioni accreditate</a:t>
            </a:r>
            <a:br>
              <a:rPr lang="it-IT" sz="2600" u="sng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endParaRPr sz="2600" u="sng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31813" indent="-354013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ct val="100000"/>
            </a:pP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Scopo: punto di ingresso per un primo progetto </a:t>
            </a:r>
            <a:b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</a:br>
            <a:endParaRPr sz="2600">
              <a:solidFill>
                <a:srgbClr val="1C4587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31813" indent="-354013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ct val="100000"/>
            </a:pP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Data di inizio dei progetti: tra il 1 Giugno e il 31 Dicembre</a:t>
            </a:r>
            <a:endParaRPr sz="2600">
              <a:solidFill>
                <a:srgbClr val="1C458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475" y="5872950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</a:rPr>
              <a:t>	Azione chiave KA122</a:t>
            </a:r>
            <a:endParaRPr sz="3300" b="1">
              <a:solidFill>
                <a:srgbClr val="1155CC"/>
              </a:solidFill>
            </a:endParaRPr>
          </a:p>
        </p:txBody>
      </p:sp>
      <p:sp>
        <p:nvSpPr>
          <p:cNvPr id="255" name="Google Shape;255;p36"/>
          <p:cNvSpPr txBox="1">
            <a:spLocks noGrp="1"/>
          </p:cNvSpPr>
          <p:nvPr>
            <p:ph type="body" idx="1"/>
          </p:nvPr>
        </p:nvSpPr>
        <p:spPr>
          <a:xfrm>
            <a:off x="0" y="1667970"/>
            <a:ext cx="12192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300" b="1" dirty="0">
                <a:solidFill>
                  <a:srgbClr val="1155CC"/>
                </a:solidFill>
                <a:sym typeface="Arial"/>
              </a:rPr>
              <a:t>Candidature SCH e VET</a:t>
            </a: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Sono del tutto simili, cambia l’Agenzia nazionale  di riferimento</a:t>
            </a: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SCH: Agenzia nazionale INDIRE</a:t>
            </a: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 b="1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			   VET: Agenzia nazionale INAPP	</a:t>
            </a:r>
            <a:r>
              <a:rPr lang="it-IT" sz="2600" dirty="0">
                <a:latin typeface="Calibri" pitchFamily="34" charset="0"/>
                <a:ea typeface="Arial"/>
                <a:cs typeface="Calibri" pitchFamily="34" charset="0"/>
                <a:sym typeface="Arial"/>
              </a:rPr>
              <a:t>			</a:t>
            </a:r>
            <a:endParaRPr sz="2600"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6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850" y="5896875"/>
            <a:ext cx="1319850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83104"/>
            <a:ext cx="12192000" cy="347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it-IT" sz="36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WHAT? </a:t>
            </a:r>
          </a:p>
          <a:p>
            <a:pPr algn="l"/>
            <a:endParaRPr lang="it-IT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2600" b="1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 + è il Programma dell'Unione europea nei settori dell'Istruzione, della Formazione, della Gioventù e dello Sport, per il periodo 2021-2027.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600" i="1" dirty="0">
                <a:solidFill>
                  <a:schemeClr val="accent1">
                    <a:lumMod val="50000"/>
                  </a:schemeClr>
                </a:solidFill>
              </a:rPr>
              <a:t> Il motto di </a:t>
            </a:r>
            <a:r>
              <a:rPr lang="it-IT" sz="2600" i="1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it-IT" sz="2600" i="1" dirty="0">
                <a:solidFill>
                  <a:schemeClr val="accent1">
                    <a:lumMod val="50000"/>
                  </a:schemeClr>
                </a:solidFill>
              </a:rPr>
              <a:t> + : arricchisce la vita, apre la mente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dirty="0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2600696"/>
            <a:ext cx="12192000" cy="318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 Azione chiave 2 KA2 </a:t>
            </a:r>
          </a:p>
          <a:p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Partenariati di Cooperazione</a:t>
            </a: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891862"/>
            <a:ext cx="12192000" cy="356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 Azione chiave 2 KA2 </a:t>
            </a:r>
          </a:p>
          <a:p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Partenariati su piccola scala KA210</a:t>
            </a:r>
          </a:p>
          <a:p>
            <a:pPr algn="l"/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it-IT" dirty="0"/>
              <a:t>I partenariati</a:t>
            </a:r>
            <a:r>
              <a:rPr lang="it-IT" sz="6000" dirty="0"/>
              <a:t> </a:t>
            </a:r>
            <a:r>
              <a:rPr lang="it-IT" dirty="0"/>
              <a:t>su scala ridotta hanno l'obiettivo di ampliare le possibilità di accesso al programma dei piccoli operatori e degli individui difficili da raggiungere nei campi dell'istruzione scolastica, dell'istruzione degli adulti, dell'istruzione e formazione professionale, della gioventù e dello sport. 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2600696"/>
            <a:ext cx="12192000" cy="318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4000" b="1" i="1">
                <a:solidFill>
                  <a:schemeClr val="accent1">
                    <a:lumMod val="50000"/>
                  </a:schemeClr>
                </a:solidFill>
              </a:rPr>
              <a:t>Partenariati </a:t>
            </a:r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su piccola scala KA210</a:t>
            </a:r>
          </a:p>
          <a:p>
            <a:pPr algn="l"/>
            <a:r>
              <a:rPr lang="it-IT" sz="6000" dirty="0"/>
              <a:t>  </a:t>
            </a:r>
            <a:r>
              <a:rPr lang="it-IT" sz="4000" dirty="0"/>
              <a:t>Chi può partecipare</a:t>
            </a:r>
            <a:r>
              <a:rPr lang="it-IT" sz="4000" b="1" dirty="0"/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it-IT" sz="1800" dirty="0"/>
              <a:t> qualsiasi organizzazione di un paese dell’ UE o dei Paesi terzi ammessi</a:t>
            </a:r>
          </a:p>
          <a:p>
            <a:pPr algn="l">
              <a:buFont typeface="Arial" pitchFamily="34" charset="0"/>
              <a:buChar char="•"/>
            </a:pPr>
            <a:r>
              <a:rPr lang="it-IT" sz="1800" dirty="0"/>
              <a:t>qualsiasi organizzazione pubblica o privata</a:t>
            </a:r>
          </a:p>
          <a:p>
            <a:pPr algn="l">
              <a:buFont typeface="Arial" pitchFamily="34" charset="0"/>
              <a:buChar char="•"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686910"/>
            <a:ext cx="12192000" cy="409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 Partenariati su piccola scala KA210</a:t>
            </a:r>
          </a:p>
          <a:p>
            <a:pPr algn="l"/>
            <a:r>
              <a:rPr lang="it-IT" sz="4000" dirty="0"/>
              <a:t>Priorità specifiche: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contrastare  lo svantaggio nell’apprendimento, l’abbandono scolastico e il basso livello nelle competenze di base,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sostenere gli insegnanti, i dirigenti scolastici e le altre professioni dell’insegnamento,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sviluppare le competenze chiave,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promuovere un metodo globale di insegnamento e apprendimento delle lingue,</a:t>
            </a:r>
          </a:p>
          <a:p>
            <a:pPr algn="l">
              <a:buFont typeface="Arial" pitchFamily="34" charset="0"/>
              <a:buChar char="•"/>
            </a:pPr>
            <a:endParaRPr lang="it-IT" sz="2800" dirty="0"/>
          </a:p>
          <a:p>
            <a:pPr algn="l">
              <a:buFont typeface="Arial" pitchFamily="34" charset="0"/>
              <a:buChar char="•"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418897"/>
            <a:ext cx="12192000" cy="4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4000" b="1" i="1" dirty="0">
                <a:solidFill>
                  <a:schemeClr val="accent1">
                    <a:lumMod val="50000"/>
                  </a:schemeClr>
                </a:solidFill>
              </a:rPr>
              <a:t> Partenariati su piccola scala KA210</a:t>
            </a:r>
          </a:p>
          <a:p>
            <a:pPr algn="l"/>
            <a:r>
              <a:rPr lang="it-IT" sz="4000" dirty="0"/>
              <a:t>Priorità specifiche: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promuovere l’interesse e l’eccellenza nelle discipline STEM e l’approccio STEAM e incentivare l’interesse delle ragazze per le discipline STEM,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sviluppare sistemi di educazione e cura della prima infanzia di qualità,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riconoscere i risultati dell’apprendimento dei partecipanti alla mobilità transfrontaliera a fini di apprendimento,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sostenere gli innovatori nelle scuole,</a:t>
            </a:r>
          </a:p>
          <a:p>
            <a:pPr algn="l">
              <a:buFont typeface="Arial" pitchFamily="34" charset="0"/>
              <a:buChar char="•"/>
            </a:pPr>
            <a:r>
              <a:rPr lang="it-IT" dirty="0"/>
              <a:t>sostenere la risposta dei sistemi europei di istruzione e formazione alla guerra in Ucraina.</a:t>
            </a:r>
          </a:p>
          <a:p>
            <a:pPr algn="l">
              <a:buFont typeface="Arial" pitchFamily="34" charset="0"/>
              <a:buChar char="•"/>
            </a:pPr>
            <a:endParaRPr lang="it-IT" dirty="0"/>
          </a:p>
          <a:p>
            <a:pPr algn="l">
              <a:buFont typeface="Arial" pitchFamily="34" charset="0"/>
              <a:buChar char="•"/>
            </a:pPr>
            <a:endParaRPr lang="it-IT" sz="2800" dirty="0"/>
          </a:p>
          <a:p>
            <a:pPr algn="l">
              <a:buFont typeface="Arial" pitchFamily="34" charset="0"/>
              <a:buChar char="•"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06857"/>
            <a:ext cx="12192000" cy="345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6575" indent="-363538" algn="l" fontAlgn="base">
              <a:buFont typeface="Arial" pitchFamily="34" charset="0"/>
              <a:buChar char="•"/>
            </a:pP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Progetti di ampia scala</a:t>
            </a:r>
          </a:p>
          <a:p>
            <a:pPr marL="536575" indent="-363538" algn="l" fontAlgn="base">
              <a:buFont typeface="Arial" pitchFamily="34" charset="0"/>
              <a:buChar char="•"/>
            </a:pP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Sostengono lo sviluppo, il trasferimento e l’attuazione di pratiche innovative, l’apprendimento tra pari e lo scambio di esperienze a livello europeo</a:t>
            </a:r>
          </a:p>
          <a:p>
            <a:pPr marL="536575" indent="-363538" algn="l" fontAlgn="base">
              <a:buFont typeface="Arial" pitchFamily="34" charset="0"/>
              <a:buChar char="•"/>
            </a:pP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Devono produrre risultati riutilizzabili e trasferibili, da diffondere a livello locale, regionale, nazionale e transnazionale e, se possibile, promuovere la dimensione interdisciplinare e di cooperazione tra settori diversi</a:t>
            </a:r>
          </a:p>
          <a:p>
            <a:pPr algn="l"/>
            <a:endParaRPr lang="it-IT" sz="33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9;p31"/>
          <p:cNvSpPr txBox="1">
            <a:spLocks/>
          </p:cNvSpPr>
          <p:nvPr/>
        </p:nvSpPr>
        <p:spPr>
          <a:xfrm>
            <a:off x="0" y="3651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it-IT" sz="33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Azione chiave 2 KA220 :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it-IT" sz="33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	Partenariati di cooperazione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it-IT" sz="33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06857"/>
            <a:ext cx="12192000" cy="345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1325" indent="-268288" algn="l"/>
            <a:r>
              <a:rPr lang="it-IT" sz="2600" b="1" dirty="0">
                <a:solidFill>
                  <a:srgbClr val="1155CC"/>
                </a:solidFill>
              </a:rPr>
              <a:t>KA220 - SCH obblighi</a:t>
            </a:r>
          </a:p>
          <a:p>
            <a:pPr indent="-284163" algn="l">
              <a:buFont typeface="Arial" pitchFamily="34" charset="0"/>
              <a:buChar char="•"/>
            </a:pP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devono rispondere ad almeno una 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  <a:hlinkClick r:id="rId3"/>
              </a:rPr>
              <a:t>priorità orizzontale</a:t>
            </a: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e/o</a:t>
            </a:r>
          </a:p>
          <a:p>
            <a:pPr indent="-284163" algn="l">
              <a:buFont typeface="Arial" pitchFamily="34" charset="0"/>
              <a:buChar char="•"/>
            </a:pP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almeno una priorità del settore Istruzione scolastica.</a:t>
            </a:r>
          </a:p>
          <a:p>
            <a:pPr algn="l"/>
            <a:endParaRPr lang="it-IT" sz="33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9;p31"/>
          <p:cNvSpPr txBox="1">
            <a:spLocks/>
          </p:cNvSpPr>
          <p:nvPr/>
        </p:nvSpPr>
        <p:spPr>
          <a:xfrm>
            <a:off x="0" y="3651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it-IT" sz="33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Azione chiave 2 KA220 :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it-IT" sz="33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	Partenariati di cooperazione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it-IT" sz="33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" y="1261241"/>
            <a:ext cx="12192000" cy="51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indent="-188913" algn="l"/>
            <a:r>
              <a:rPr lang="it-IT" sz="2600" b="1" dirty="0">
                <a:solidFill>
                  <a:srgbClr val="1155CC"/>
                </a:solidFill>
              </a:rPr>
              <a:t>KA220 - SCH attività (WP)</a:t>
            </a:r>
          </a:p>
          <a:p>
            <a:pPr marL="361950" indent="-188913" algn="l">
              <a:lnSpc>
                <a:spcPct val="13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it-IT" sz="2600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</a:t>
            </a: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Sono  ammissibili  attività di apprendimento, insegnamento e formazione per il personale che coinvolgano diverse tipologie di partecipanti, individualmente o in gruppo. </a:t>
            </a:r>
          </a:p>
          <a:p>
            <a:pPr marL="361950" indent="-188913" algn="l"/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Fanno parte delle attività del progetto:</a:t>
            </a:r>
          </a:p>
          <a:p>
            <a:pPr marL="361950" indent="-188913" algn="l" fontAlgn="base">
              <a:buFont typeface="Arial" pitchFamily="34" charset="0"/>
              <a:buChar char="•"/>
            </a:pP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Gestione del progetto (coordinamento, comunicazione, monitoraggio </a:t>
            </a:r>
            <a:r>
              <a:rPr lang="it-IT" dirty="0" err="1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etc…</a:t>
            </a: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)</a:t>
            </a:r>
          </a:p>
          <a:p>
            <a:pPr marL="361950" indent="-188913" algn="l" fontAlgn="base">
              <a:buFont typeface="Arial" pitchFamily="34" charset="0"/>
              <a:buChar char="•"/>
            </a:pP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Attività di apprendimento, insegnamento e formazione</a:t>
            </a:r>
          </a:p>
          <a:p>
            <a:pPr marL="361950" indent="-188913" algn="l" fontAlgn="base">
              <a:buFont typeface="Arial" pitchFamily="34" charset="0"/>
              <a:buChar char="•"/>
            </a:pP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Incontri ed eventi</a:t>
            </a:r>
          </a:p>
          <a:p>
            <a:pPr marL="361950" indent="-188913" algn="l" fontAlgn="base">
              <a:buFont typeface="Arial" pitchFamily="34" charset="0"/>
              <a:buChar char="•"/>
            </a:pP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Risultati del progetto</a:t>
            </a:r>
          </a:p>
          <a:p>
            <a:pPr marL="361950" indent="-188913" algn="l" fontAlgn="base">
              <a:buFont typeface="Arial" pitchFamily="34" charset="0"/>
              <a:buChar char="•"/>
            </a:pPr>
            <a:r>
              <a:rPr lang="it-IT" dirty="0">
                <a:solidFill>
                  <a:srgbClr val="1C4587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Attività di disseminazione</a:t>
            </a:r>
          </a:p>
          <a:p>
            <a:pPr algn="l"/>
            <a:endParaRPr lang="it-IT" sz="33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9;p31"/>
          <p:cNvSpPr txBox="1">
            <a:spLocks/>
          </p:cNvSpPr>
          <p:nvPr/>
        </p:nvSpPr>
        <p:spPr>
          <a:xfrm>
            <a:off x="0" y="3651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it-IT" sz="33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Azione chiave 2 KA220 :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it-IT" sz="33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	Partenariati di cooperazione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it-IT" sz="33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39159"/>
            <a:ext cx="12192000" cy="302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4800" b="1" i="1" dirty="0">
                <a:solidFill>
                  <a:schemeClr val="accent1">
                    <a:lumMod val="50000"/>
                  </a:schemeClr>
                </a:solidFill>
              </a:rPr>
              <a:t>Grazie per l’attenzione!</a:t>
            </a:r>
          </a:p>
          <a:p>
            <a:endParaRPr lang="it-IT" sz="48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800" b="1" i="1" dirty="0">
                <a:solidFill>
                  <a:schemeClr val="accent1">
                    <a:lumMod val="50000"/>
                  </a:schemeClr>
                </a:solidFill>
              </a:rPr>
              <a:t>Daniela Urbani Ambasciatrice </a:t>
            </a:r>
            <a:r>
              <a:rPr lang="it-IT" sz="2800" b="1" i="1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it-IT" sz="2800" b="1" i="1" dirty="0">
                <a:solidFill>
                  <a:schemeClr val="accent1">
                    <a:lumMod val="50000"/>
                  </a:schemeClr>
                </a:solidFill>
              </a:rPr>
              <a:t> + Settore Scuola</a:t>
            </a:r>
          </a:p>
          <a:p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dani.urbani@yahoo.it</a:t>
            </a:r>
            <a:endParaRPr lang="it-IT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b="1" i="1">
                <a:solidFill>
                  <a:schemeClr val="accent1">
                    <a:lumMod val="50000"/>
                  </a:schemeClr>
                </a:solidFill>
              </a:rPr>
              <a:t>daniela.urbani28@gmail.com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83103"/>
            <a:ext cx="12192000" cy="324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it-IT" sz="36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WHY? </a:t>
            </a:r>
          </a:p>
          <a:p>
            <a:endParaRPr lang="it-IT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Il programma è uno strumento fondamentale per la costruzione dello spazio europeo dell'istruzione, sostenendo l'attuazione della cooperazione strategica europea nel campo dell'istruzione e della formazione, con le relative agende settoriali.  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    					</a:t>
            </a:r>
            <a:r>
              <a:rPr lang="it-IT" sz="2600" i="1" dirty="0">
                <a:solidFill>
                  <a:schemeClr val="accent1">
                    <a:lumMod val="50000"/>
                  </a:schemeClr>
                </a:solidFill>
              </a:rPr>
              <a:t>Arricchisce la vita, apre la mente</a:t>
            </a:r>
            <a:r>
              <a:rPr lang="it-IT" sz="2600" i="1" dirty="0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83103"/>
            <a:ext cx="12192000" cy="326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it-IT" sz="3600" b="1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WHY? </a:t>
            </a:r>
            <a:r>
              <a:rPr lang="it-IT" sz="3600" dirty="0"/>
              <a:t> </a:t>
            </a:r>
          </a:p>
          <a:p>
            <a:pPr algn="l"/>
            <a:r>
              <a:rPr lang="it-IT" sz="2800" dirty="0"/>
              <a:t>	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Priorità</a:t>
            </a:r>
          </a:p>
          <a:p>
            <a:pPr algn="l"/>
            <a:endParaRPr lang="it-IT" sz="1600" dirty="0"/>
          </a:p>
          <a:p>
            <a:pPr lvl="1" algn="l"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Inclusione e diversità</a:t>
            </a:r>
          </a:p>
          <a:p>
            <a:pPr lvl="1" algn="l"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Trasformazione digitale</a:t>
            </a:r>
          </a:p>
          <a:p>
            <a:pPr lvl="1" algn="l"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Ambiente e lotta ai cambiamenti climatici</a:t>
            </a:r>
          </a:p>
          <a:p>
            <a:pPr lvl="1" algn="l">
              <a:buFont typeface="Arial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Partecipazione alla vita democratica, valori comuni e impegno civico</a:t>
            </a:r>
          </a:p>
          <a:p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it-IT" sz="31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3600" dirty="0"/>
              <a:t>.  </a:t>
            </a:r>
            <a:r>
              <a:rPr lang="it-IT" dirty="0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2018804"/>
            <a:ext cx="12192000" cy="406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WHO? </a:t>
            </a:r>
          </a:p>
          <a:p>
            <a:pPr algn="l"/>
            <a:endParaRPr lang="it-IT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Possono presentare un progetto organizzazioni o consorzi con sede in un Paese partecipante al Programma:</a:t>
            </a:r>
          </a:p>
          <a:p>
            <a:pPr lvl="1" algn="l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organizzazioni pubbliche o private</a:t>
            </a:r>
          </a:p>
          <a:p>
            <a:pPr lvl="1" algn="l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consorzi composti da un ente coordinatore e da almeno due organizzazioni</a:t>
            </a:r>
          </a:p>
          <a:p>
            <a:pPr algn="l"/>
            <a:endParaRPr lang="it-IT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45;p21"/>
          <p:cNvSpPr txBox="1">
            <a:spLocks/>
          </p:cNvSpPr>
          <p:nvPr/>
        </p:nvSpPr>
        <p:spPr>
          <a:xfrm>
            <a:off x="0" y="1498675"/>
            <a:ext cx="121920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tabLst/>
              <a:defRPr/>
            </a:pPr>
            <a:r>
              <a:rPr kumimoji="0" lang="it-IT" sz="2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Stati Membri dell’UE e PAESI TERZI ASSOCIATI al Programma possono prendere pienamente parte a tutte le azioni del Programma Erasmus+.</a:t>
            </a:r>
          </a:p>
        </p:txBody>
      </p:sp>
      <p:pic>
        <p:nvPicPr>
          <p:cNvPr id="7" name="Google Shape;146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1652" y="2318300"/>
            <a:ext cx="3014777" cy="32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4975" y="2614975"/>
            <a:ext cx="4174600" cy="304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075" y="2687825"/>
            <a:ext cx="3269276" cy="28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45;p21"/>
          <p:cNvSpPr txBox="1">
            <a:spLocks/>
          </p:cNvSpPr>
          <p:nvPr/>
        </p:nvSpPr>
        <p:spPr>
          <a:xfrm>
            <a:off x="0" y="1498675"/>
            <a:ext cx="121920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9263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defRPr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 casi debitamente giustificati e nell’interesse dell’Unione, sono ammissibili alle azioni Erasmus+ anche i soggetti di altri Paesi terzi non associati al Programma.</a:t>
            </a:r>
          </a:p>
        </p:txBody>
      </p:sp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79828" y="520506"/>
            <a:ext cx="4811150" cy="7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it-IT" sz="3200" b="1" i="1" dirty="0"/>
              <a:t>Erasmus+ </a:t>
            </a:r>
            <a:r>
              <a:rPr lang="it-IT" sz="3200" b="1" i="1" dirty="0" err="1"/>
              <a:t>Step</a:t>
            </a:r>
            <a:r>
              <a:rPr lang="it-IT" sz="3200" b="1" i="1" dirty="0"/>
              <a:t> </a:t>
            </a:r>
            <a:r>
              <a:rPr lang="it-IT" sz="3200" b="1" i="1" dirty="0" err="1"/>
              <a:t>by</a:t>
            </a:r>
            <a:r>
              <a:rPr lang="it-IT" sz="3200" b="1" i="1" dirty="0"/>
              <a:t> </a:t>
            </a:r>
            <a:r>
              <a:rPr lang="it-IT" sz="3200" b="1" i="1" dirty="0" err="1"/>
              <a:t>step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0" y="1998869"/>
            <a:ext cx="12192000" cy="306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/>
            <a:r>
              <a:rPr lang="it-IT" sz="3300" b="1" i="1" dirty="0">
                <a:solidFill>
                  <a:schemeClr val="accent1">
                    <a:lumMod val="50000"/>
                  </a:schemeClr>
                </a:solidFill>
              </a:rPr>
              <a:t>	HOW? </a:t>
            </a:r>
          </a:p>
          <a:p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  <a:p>
            <a:pPr indent="-7938" algn="l"/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KA1 - AZIONE CHIAVE 1 MOBILITA’ PER L’APPRENDIMENTO </a:t>
            </a:r>
          </a:p>
          <a:p>
            <a:pPr indent="-7938" algn="l"/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KA2 - AZIONE CHIAVE 2 COOPERAZIONE </a:t>
            </a:r>
          </a:p>
          <a:p>
            <a:pPr indent="-7938" algn="l"/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KA3 - AZIONE CHIAVE 3 SUPPORTO ALLE POLITICHE</a:t>
            </a: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it-IT" sz="5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D9AD8-FC73-57F0-AD0A-D588D04C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1" y="5718274"/>
            <a:ext cx="1752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24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18484</TotalTime>
  <Words>1809</Words>
  <Application>Microsoft Office PowerPoint</Application>
  <PresentationFormat>Widescreen</PresentationFormat>
  <Paragraphs>222</Paragraphs>
  <Slides>38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Tema di Office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Erasmus+ Step by step</vt:lpstr>
      <vt:lpstr> Chi può fare domanda? </vt:lpstr>
      <vt:lpstr> Azione chiave KA120/1</vt:lpstr>
      <vt:lpstr>Presentazione standard di PowerPoint</vt:lpstr>
      <vt:lpstr> ·       Vantaggi dell’Azione KA1 </vt:lpstr>
      <vt:lpstr> Mobilità </vt:lpstr>
      <vt:lpstr>Presentazione standard di PowerPoint</vt:lpstr>
      <vt:lpstr> Mobilità dei discenti</vt:lpstr>
      <vt:lpstr> Altre attività sostenute</vt:lpstr>
      <vt:lpstr> Norme di finanziamento - 1 </vt:lpstr>
      <vt:lpstr> Norme di finanziamento - 2 </vt:lpstr>
      <vt:lpstr> Norme di finanziamento -3 </vt:lpstr>
      <vt:lpstr> Criteri di aggiudicazione</vt:lpstr>
      <vt:lpstr> Azione chiave KA122</vt:lpstr>
      <vt:lpstr> Azione chiave KA122</vt:lpstr>
      <vt:lpstr> Azione chiave KA122</vt:lpstr>
      <vt:lpstr>Erasmus+ Step by step</vt:lpstr>
      <vt:lpstr>Erasmus+ Step by step</vt:lpstr>
      <vt:lpstr>Erasmus+ Step by step</vt:lpstr>
      <vt:lpstr>Erasmus+ Step by step</vt:lpstr>
      <vt:lpstr>Erasmus+ Step by step</vt:lpstr>
      <vt:lpstr>Presentazione standard di PowerPoint</vt:lpstr>
      <vt:lpstr>Presentazione standard di PowerPoint</vt:lpstr>
      <vt:lpstr>Presentazione standard di PowerPoint</vt:lpstr>
      <vt:lpstr>Erasmus+ Step by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Step by step</dc:title>
  <dc:creator>Daniela Urbani</dc:creator>
  <cp:lastModifiedBy>Minelli Alessandra</cp:lastModifiedBy>
  <cp:revision>38</cp:revision>
  <dcterms:modified xsi:type="dcterms:W3CDTF">2025-01-13T09:32:29Z</dcterms:modified>
</cp:coreProperties>
</file>